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microsoft.com/office/2006/relationships/ui/userCustomization" Target="userCustomization/customUI.xml"/><Relationship Id="rId1" Type="http://schemas.openxmlformats.org/officeDocument/2006/relationships/officeDocument" Target="ppt/presentation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3"/>
  </p:notesMasterIdLst>
  <p:handoutMasterIdLst>
    <p:handoutMasterId r:id="rId24"/>
  </p:handoutMasterIdLst>
  <p:sldIdLst>
    <p:sldId id="429" r:id="rId2"/>
    <p:sldId id="434" r:id="rId3"/>
    <p:sldId id="455" r:id="rId4"/>
    <p:sldId id="462" r:id="rId5"/>
    <p:sldId id="456" r:id="rId6"/>
    <p:sldId id="460" r:id="rId7"/>
    <p:sldId id="461" r:id="rId8"/>
    <p:sldId id="445" r:id="rId9"/>
    <p:sldId id="464" r:id="rId10"/>
    <p:sldId id="435" r:id="rId11"/>
    <p:sldId id="466" r:id="rId12"/>
    <p:sldId id="459" r:id="rId13"/>
    <p:sldId id="463" r:id="rId14"/>
    <p:sldId id="465" r:id="rId15"/>
    <p:sldId id="451" r:id="rId16"/>
    <p:sldId id="430" r:id="rId17"/>
    <p:sldId id="467" r:id="rId18"/>
    <p:sldId id="439" r:id="rId19"/>
    <p:sldId id="442" r:id="rId20"/>
    <p:sldId id="443" r:id="rId21"/>
    <p:sldId id="450" r:id="rId22"/>
  </p:sldIdLst>
  <p:sldSz cx="12192000" cy="6858000"/>
  <p:notesSz cx="6805613" cy="9944100"/>
  <p:defaultTextStyle>
    <a:defPPr>
      <a:defRPr lang="de-DE"/>
    </a:defPPr>
    <a:lvl1pPr marL="0" algn="l" defTabSz="914400" rtl="0" eaLnBrk="1" latinLnBrk="0" hangingPunct="1">
      <a:lnSpc>
        <a:spcPct val="118000"/>
      </a:lnSpc>
      <a:spcBef>
        <a:spcPts val="0"/>
      </a:spcBef>
      <a:spcAft>
        <a:spcPts val="600"/>
      </a:spcAft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228600" indent="-228600" algn="l" defTabSz="914400" rtl="0" eaLnBrk="1" latinLnBrk="0" hangingPunct="1">
      <a:lnSpc>
        <a:spcPct val="118000"/>
      </a:lnSpc>
      <a:spcBef>
        <a:spcPts val="0"/>
      </a:spcBef>
      <a:spcAft>
        <a:spcPts val="600"/>
      </a:spcAft>
      <a:buClr>
        <a:schemeClr val="tx2"/>
      </a:buClr>
      <a:buSzPct val="120000"/>
      <a:buFont typeface="Arial" panose="020B0604020202020204" pitchFamily="34" charset="0"/>
      <a:buChar char="•"/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457200" indent="-228600" algn="l" defTabSz="914400" rtl="0" eaLnBrk="1" latinLnBrk="0" hangingPunct="1">
      <a:lnSpc>
        <a:spcPct val="118000"/>
      </a:lnSpc>
      <a:spcBef>
        <a:spcPts val="0"/>
      </a:spcBef>
      <a:spcAft>
        <a:spcPts val="300"/>
      </a:spcAft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457200" indent="-457200" algn="l" defTabSz="914400" rtl="0" eaLnBrk="1" latinLnBrk="0" hangingPunct="1">
      <a:lnSpc>
        <a:spcPct val="118000"/>
      </a:lnSpc>
      <a:spcBef>
        <a:spcPts val="0"/>
      </a:spcBef>
      <a:spcAft>
        <a:spcPts val="600"/>
      </a:spcAft>
      <a:buFont typeface="+mj-lt"/>
      <a:buAutoNum type="arabicPeriod"/>
      <a:tabLst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840" userDrawn="1">
          <p15:clr>
            <a:srgbClr val="A4A3A4"/>
          </p15:clr>
        </p15:guide>
        <p15:guide id="6" orient="horz" pos="2432" userDrawn="1">
          <p15:clr>
            <a:srgbClr val="A4A3A4"/>
          </p15:clr>
        </p15:guide>
        <p15:guide id="7" orient="horz" pos="1706" userDrawn="1">
          <p15:clr>
            <a:srgbClr val="A4A3A4"/>
          </p15:clr>
        </p15:guide>
        <p15:guide id="8" orient="horz" pos="3158" userDrawn="1">
          <p15:clr>
            <a:srgbClr val="A4A3A4"/>
          </p15:clr>
        </p15:guide>
        <p15:guide id="9" orient="horz" pos="1605" userDrawn="1">
          <p15:clr>
            <a:srgbClr val="A4A3A4"/>
          </p15:clr>
        </p15:guide>
        <p15:guide id="10" orient="horz" pos="1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uenschwander Yana (VBZ)" initials="YN" lastIdx="1" clrIdx="0">
    <p:extLst>
      <p:ext uri="{19B8F6BF-5375-455C-9EA6-DF929625EA0E}">
        <p15:presenceInfo xmlns:p15="http://schemas.microsoft.com/office/powerpoint/2012/main" userId="Neuenschwander Yana (VBZ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4DC"/>
    <a:srgbClr val="ED1D24"/>
    <a:srgbClr val="FFFFFF"/>
    <a:srgbClr val="C3D7C4"/>
    <a:srgbClr val="BAE0A0"/>
    <a:srgbClr val="FFCC00"/>
    <a:srgbClr val="006699"/>
    <a:srgbClr val="449BD0"/>
    <a:srgbClr val="FFB3B3"/>
    <a:srgbClr val="EDD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2EAECFB-7719-4CA3-8A8E-DDE6C9368DA6}">
  <a:tblStyle styleId="{DCE19966-4A77-4012-960A-0D2BAD2B24F0}" styleName="VBZ-Tabelle (Gitter)">
    <a:wholeTbl>
      <a:tcTxStyle>
        <a:fontRef idx="minor">
          <a:schemeClr val="tx1"/>
        </a:fontRef>
        <a:schemeClr val="tx1"/>
      </a:tcTxStyle>
      <a:tcStyle>
        <a:tcBdr>
          <a:left>
            <a:ln w="0" cmpd="sng">
              <a:solidFill>
                <a:schemeClr val="tx1"/>
              </a:solidFill>
            </a:ln>
          </a:left>
          <a:right>
            <a:ln w="0" cmpd="sng">
              <a:solidFill>
                <a:schemeClr val="tx1"/>
              </a:solidFill>
            </a:ln>
          </a:right>
          <a:top>
            <a:ln w="0" cmpd="sng">
              <a:solidFill>
                <a:schemeClr val="tx1"/>
              </a:solidFill>
            </a:ln>
          </a:top>
          <a:bottom>
            <a:ln w="0" cmpd="sng">
              <a:solidFill>
                <a:schemeClr val="tx1"/>
              </a:solidFill>
            </a:ln>
          </a:bottom>
          <a:insideH>
            <a:ln w="0" cmpd="sng">
              <a:solidFill>
                <a:schemeClr val="tx1"/>
              </a:solidFill>
            </a:ln>
          </a:insideH>
          <a:insideV>
            <a:ln w="0" cmpd="sng">
              <a:solidFill>
                <a:schemeClr val="tx1"/>
              </a:solidFill>
            </a:ln>
          </a:insideV>
        </a:tcBdr>
        <a:fill>
          <a:solidFill>
            <a:schemeClr val="bg1">
              <a:lumMod val="100000"/>
            </a:schemeClr>
          </a:solidFill>
        </a:fill>
      </a:tcStyle>
    </a:wholeTbl>
    <a:band1H>
      <a:tcStyle>
        <a:tcBdr>
          <a:top>
            <a:ln w="6350" cmpd="sng">
              <a:solidFill>
                <a:schemeClr val="tx1"/>
              </a:solidFill>
            </a:ln>
          </a:top>
          <a:bottom>
            <a:ln w="6350" cmpd="sng">
              <a:solidFill>
                <a:schemeClr val="tx1"/>
              </a:solidFill>
            </a:ln>
          </a:bottom>
        </a:tcBdr>
      </a:tcStyle>
    </a:band1H>
    <a:band2H>
      <a:tcStyle>
        <a:tcBdr>
          <a:top>
            <a:ln w="6350" cmpd="sng">
              <a:solidFill>
                <a:schemeClr val="tx1"/>
              </a:solidFill>
            </a:ln>
          </a:top>
          <a:bottom>
            <a:ln w="6350" cmpd="sng">
              <a:solidFill>
                <a:schemeClr val="tx1"/>
              </a:solidFill>
            </a:ln>
          </a:bottom>
        </a:tcBdr>
      </a:tcStyle>
    </a:band2H>
    <a:band1V>
      <a:tcStyle>
        <a:tcBdr>
          <a:left>
            <a:ln w="6350" cmpd="sng">
              <a:solidFill>
                <a:schemeClr val="tx1"/>
              </a:solidFill>
            </a:ln>
          </a:left>
          <a:right>
            <a:ln w="6350" cmpd="sng">
              <a:solidFill>
                <a:schemeClr val="tx1"/>
              </a:solidFill>
            </a:ln>
          </a:right>
        </a:tcBdr>
      </a:tcStyle>
    </a:band1V>
    <a:band2V>
      <a:tcStyle>
        <a:tcBdr>
          <a:left>
            <a:ln w="6350" cmpd="sng">
              <a:solidFill>
                <a:schemeClr val="tx1"/>
              </a:solidFill>
            </a:ln>
          </a:left>
          <a:right>
            <a:ln w="6350" cmpd="sng">
              <a:solidFill>
                <a:schemeClr val="tx1"/>
              </a:solidFill>
            </a:ln>
          </a:right>
        </a:tcBdr>
      </a:tcStyle>
    </a:band2V>
    <a:lastCol>
      <a:tcStyle>
        <a:tcBdr/>
      </a:tcStyle>
    </a:lastCol>
    <a:firstCol>
      <a:tcStyle>
        <a:tcBdr/>
      </a:tcStyle>
    </a:firstCol>
    <a:lastRow>
      <a:tcTxStyle b="on">
        <a:fontRef idx="minor">
          <a:prstClr val="black"/>
        </a:fontRef>
        <a:schemeClr val="tx1"/>
      </a:tcTxStyle>
      <a:tcStyle>
        <a:tcBdr>
          <a:top>
            <a:ln w="6350" cmpd="sng">
              <a:solidFill>
                <a:schemeClr val="tx1"/>
              </a:solidFill>
            </a:ln>
          </a:top>
          <a:bottom>
            <a:ln w="6350" cmpd="sng">
              <a:solidFill>
                <a:schemeClr val="tx1"/>
              </a:solidFill>
            </a:ln>
          </a:bottom>
        </a:tcBdr>
      </a:tcStyle>
    </a:lastRow>
    <a:firstRow>
      <a:tcTxStyle b="on">
        <a:fontRef idx="minor">
          <a:prstClr val="black"/>
        </a:fontRef>
        <a:schemeClr val="tx1"/>
      </a:tcTxStyle>
      <a:tcStyle>
        <a:tcBdr>
          <a:top>
            <a:ln w="6350" cmpd="sng">
              <a:solidFill>
                <a:schemeClr val="tx1"/>
              </a:solidFill>
            </a:ln>
          </a:top>
          <a:bottom>
            <a:ln w="6350" cmpd="sng">
              <a:solidFill>
                <a:schemeClr val="tx1"/>
              </a:solidFill>
            </a:ln>
          </a:bottom>
        </a:tcBdr>
      </a:tcStyle>
    </a:firstRow>
  </a:tblStyle>
  <a:tblStyle styleId="{E2EAECFB-7719-4CA3-8A8E-DDE6C9368DA6}" styleName="VBZ-Tabelle (Blau)">
    <a:wholeTbl>
      <a:tcTxStyle>
        <a:fontRef idx="minor">
          <a:schemeClr val="tx1"/>
        </a:fontRef>
        <a:schemeClr val="tx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30000" cmpd="sng">
              <a:solidFill>
                <a:schemeClr val="lt1"/>
              </a:solidFill>
            </a:ln>
          </a:insideH>
          <a:insideV>
            <a:ln w="30000" cmpd="sng">
              <a:solidFill>
                <a:schemeClr val="lt1"/>
              </a:solidFill>
            </a:ln>
          </a:insideV>
        </a:tcBdr>
        <a:fill>
          <a:solidFill>
            <a:schemeClr val="bg1">
              <a:lumMod val="95000"/>
            </a:schemeClr>
          </a:solidFill>
        </a:fill>
      </a:tcStyle>
    </a:wholeTbl>
    <a:band1H>
      <a:tcStyle>
        <a:tcBdr/>
        <a:fill>
          <a:solidFill>
            <a:schemeClr val="bg1">
              <a:lumMod val="95000"/>
            </a:schemeClr>
          </a:solidFill>
        </a:fill>
      </a:tcStyle>
    </a:band1H>
    <a:band2H>
      <a:tcStyle>
        <a:tcBdr/>
        <a:fill>
          <a:solidFill>
            <a:schemeClr val="bg1">
              <a:lumMod val="85000"/>
            </a:schemeClr>
          </a:solidFill>
        </a:fill>
      </a:tcStyle>
    </a:band2H>
    <a:band1V>
      <a:tcStyle>
        <a:tcBdr/>
        <a:fill>
          <a:solidFill>
            <a:schemeClr val="bg1">
              <a:lumMod val="95000"/>
            </a:schemeClr>
          </a:solidFill>
        </a:fill>
      </a:tcStyle>
    </a:band1V>
    <a:band2V>
      <a:tcStyle>
        <a:tcBdr/>
        <a:fill>
          <a:solidFill>
            <a:schemeClr val="bg1">
              <a:lumMod val="85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>
          <a:left>
            <a:ln w="60000" cmpd="sng">
              <a:solidFill>
                <a:schemeClr val="lt1"/>
              </a:solidFill>
            </a:ln>
          </a:left>
        </a:tcBdr>
        <a:fill>
          <a:solidFill>
            <a:schemeClr val="accent1">
              <a:alpha val="10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>
          <a:right>
            <a:ln w="60000" cmpd="sng">
              <a:solidFill>
                <a:schemeClr val="lt1"/>
              </a:solidFill>
            </a:ln>
          </a:right>
        </a:tcBdr>
        <a:fill>
          <a:solidFill>
            <a:schemeClr val="accent1">
              <a:alpha val="100000"/>
            </a:schemeClr>
          </a:solidFill>
        </a:fill>
      </a:tcStyle>
    </a:firstCol>
    <a:lastRow>
      <a:tcTxStyle b="on">
        <a:fontRef idx="minor">
          <a:prstClr val="black"/>
        </a:fontRef>
        <a:schemeClr val="tx1"/>
      </a:tcTxStyle>
      <a:tcStyle>
        <a:tcBdr>
          <a:top>
            <a:ln w="60000" cmpd="sng">
              <a:solidFill>
                <a:schemeClr val="lt1"/>
              </a:solidFill>
            </a:ln>
          </a:top>
        </a:tcBdr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60000" cmpd="sng">
              <a:solidFill>
                <a:schemeClr val="lt1"/>
              </a:solidFill>
            </a:ln>
          </a:bottom>
        </a:tcBdr>
        <a:fill>
          <a:solidFill>
            <a:schemeClr val="accent1">
              <a:alpha val="10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5738" autoAdjust="0"/>
  </p:normalViewPr>
  <p:slideViewPr>
    <p:cSldViewPr>
      <p:cViewPr varScale="1">
        <p:scale>
          <a:sx n="156" d="100"/>
          <a:sy n="156" d="100"/>
        </p:scale>
        <p:origin x="498" y="150"/>
      </p:cViewPr>
      <p:guideLst>
        <p:guide pos="3840"/>
        <p:guide orient="horz" pos="2432"/>
        <p:guide orient="horz" pos="1706"/>
        <p:guide orient="horz" pos="3158"/>
        <p:guide orient="horz" pos="1605"/>
        <p:guide orient="horz" pos="1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2" d="100"/>
        <a:sy n="42" d="100"/>
      </p:scale>
      <p:origin x="0" y="-140"/>
    </p:cViewPr>
  </p:sorterViewPr>
  <p:notesViewPr>
    <p:cSldViewPr showGuides="1">
      <p:cViewPr varScale="1">
        <p:scale>
          <a:sx n="100" d="100"/>
          <a:sy n="100" d="100"/>
        </p:scale>
        <p:origin x="34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944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9" tIns="47849" rIns="95699" bIns="47849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85599"/>
            <a:ext cx="5444490" cy="3915489"/>
          </a:xfrm>
          <a:prstGeom prst="rect">
            <a:avLst/>
          </a:prstGeom>
        </p:spPr>
        <p:txBody>
          <a:bodyPr vert="horz" lIns="95699" tIns="47849" rIns="95699" bIns="47849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093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0975" algn="l" defTabSz="914400" rtl="0" eaLnBrk="1" latinLnBrk="0" hangingPunct="1">
      <a:spcAft>
        <a:spcPts val="6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2925" indent="-180975" algn="l" defTabSz="914400" rtl="0" eaLnBrk="1" latinLnBrk="0" hangingPunct="1">
      <a:spcAft>
        <a:spcPts val="6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1450" algn="l" defTabSz="914400" rtl="0" eaLnBrk="1" latinLnBrk="0" hangingPunct="1">
      <a:spcAft>
        <a:spcPts val="6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5350" indent="-180975" algn="l" defTabSz="914400" rtl="0" eaLnBrk="1" latinLnBrk="0" hangingPunct="1">
      <a:spcAft>
        <a:spcPts val="6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842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945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Zugänglichkeit muss jederzeit gewährleistet werden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924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Technical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background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494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300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Technical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background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89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801107-6921-49B6-8D07-006D1E07678D}"/>
              </a:ext>
            </a:extLst>
          </p:cNvPr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E2411A-D6FD-42DD-AA17-CD26C9AFF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000" y="3212431"/>
            <a:ext cx="10656000" cy="2880394"/>
          </a:xfrm>
        </p:spPr>
        <p:txBody>
          <a:bodyPr anchor="t" anchorCtr="0"/>
          <a:lstStyle>
            <a:lvl1pPr marL="0" indent="0" algn="l">
              <a:buNone/>
              <a:defRPr sz="2400"/>
            </a:lvl1pPr>
            <a:lvl2pPr marL="0" indent="0" algn="l">
              <a:buNone/>
              <a:defRPr sz="2400"/>
            </a:lvl2pPr>
            <a:lvl3pPr marL="0" indent="0" algn="l">
              <a:buNone/>
              <a:defRPr sz="2400"/>
            </a:lvl3pPr>
            <a:lvl4pPr marL="0" indent="0" algn="l">
              <a:buNone/>
              <a:defRPr sz="2400"/>
            </a:lvl4pPr>
            <a:lvl5pPr marL="0" indent="0" algn="l">
              <a:buNone/>
              <a:defRPr sz="2400"/>
            </a:lvl5pPr>
            <a:lvl6pPr marL="0" indent="0" algn="l">
              <a:buNone/>
              <a:defRPr sz="2400"/>
            </a:lvl6pPr>
            <a:lvl7pPr marL="0" indent="0" algn="l">
              <a:buNone/>
              <a:defRPr sz="2400"/>
            </a:lvl7pPr>
            <a:lvl8pPr marL="0" indent="0" algn="l">
              <a:buNone/>
              <a:defRPr sz="2400"/>
            </a:lvl8pPr>
            <a:lvl9pPr marL="0" indent="0" algn="l">
              <a:buNone/>
              <a:defRPr sz="2400"/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EF27AA-83D2-423E-85BA-AD1348482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00" y="260350"/>
            <a:ext cx="10656000" cy="2088530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  <a:lvl2pPr algn="l">
              <a:defRPr sz="6000">
                <a:solidFill>
                  <a:schemeClr val="bg1"/>
                </a:solidFill>
              </a:defRPr>
            </a:lvl2pPr>
            <a:lvl3pPr algn="l">
              <a:defRPr sz="6000">
                <a:solidFill>
                  <a:schemeClr val="bg1"/>
                </a:solidFill>
              </a:defRPr>
            </a:lvl3pPr>
            <a:lvl4pPr algn="l">
              <a:defRPr sz="6000">
                <a:solidFill>
                  <a:schemeClr val="bg1"/>
                </a:solidFill>
              </a:defRPr>
            </a:lvl4pPr>
            <a:lvl5pPr algn="l">
              <a:defRPr sz="6000">
                <a:solidFill>
                  <a:schemeClr val="bg1"/>
                </a:solidFill>
              </a:defRPr>
            </a:lvl5pPr>
            <a:lvl6pPr algn="l">
              <a:defRPr sz="6000">
                <a:solidFill>
                  <a:schemeClr val="bg1"/>
                </a:solidFill>
              </a:defRPr>
            </a:lvl6pPr>
            <a:lvl7pPr algn="l">
              <a:defRPr sz="6000">
                <a:solidFill>
                  <a:schemeClr val="bg1"/>
                </a:solidFill>
              </a:defRPr>
            </a:lvl7pPr>
            <a:lvl8pPr algn="l">
              <a:defRPr sz="6000">
                <a:solidFill>
                  <a:schemeClr val="bg1"/>
                </a:solidFill>
              </a:defRPr>
            </a:lvl8pPr>
            <a:lvl9pPr algn="l">
              <a:defRPr sz="6000">
                <a:solidFill>
                  <a:schemeClr val="bg1"/>
                </a:solidFill>
              </a:defRPr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318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484" userDrawn="1">
          <p15:clr>
            <a:srgbClr val="5ACBF0"/>
          </p15:clr>
        </p15:guide>
        <p15:guide id="8" orient="horz" pos="2024" userDrawn="1">
          <p15:clr>
            <a:srgbClr val="5ACBF0"/>
          </p15:clr>
        </p15:guide>
        <p15:guide id="9" orient="horz" pos="3838" userDrawn="1">
          <p15:clr>
            <a:srgbClr val="5ACBF0"/>
          </p15:clr>
        </p15:guide>
        <p15:guide id="10" orient="horz" pos="1480" userDrawn="1">
          <p15:clr>
            <a:srgbClr val="5ACBF0"/>
          </p15:clr>
        </p15:guide>
        <p15:guide id="11" orient="horz" pos="164" userDrawn="1">
          <p15:clr>
            <a:srgbClr val="5ACBF0"/>
          </p15:clr>
        </p15:guide>
        <p15:guide id="12" pos="71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801107-6921-49B6-8D07-006D1E07678D}"/>
              </a:ext>
            </a:extLst>
          </p:cNvPr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E2411A-D6FD-42DD-AA17-CD26C9AFF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212431"/>
            <a:ext cx="10656000" cy="2880394"/>
          </a:xfrm>
        </p:spPr>
        <p:txBody>
          <a:bodyPr anchor="t" anchorCtr="0"/>
          <a:lstStyle>
            <a:lvl1pPr marL="0" indent="0" algn="l">
              <a:buNone/>
              <a:defRPr sz="2400"/>
            </a:lvl1pPr>
            <a:lvl2pPr marL="0" indent="0" algn="l">
              <a:buNone/>
              <a:defRPr sz="2400"/>
            </a:lvl2pPr>
            <a:lvl3pPr marL="0" indent="0" algn="l">
              <a:buNone/>
              <a:defRPr sz="2400"/>
            </a:lvl3pPr>
            <a:lvl4pPr marL="0" indent="0" algn="l">
              <a:buNone/>
              <a:defRPr sz="2400"/>
            </a:lvl4pPr>
            <a:lvl5pPr marL="0" indent="0" algn="l">
              <a:buNone/>
              <a:defRPr sz="2400"/>
            </a:lvl5pPr>
            <a:lvl6pPr marL="0" indent="0" algn="l">
              <a:buNone/>
              <a:defRPr sz="2400"/>
            </a:lvl6pPr>
            <a:lvl7pPr marL="0" indent="0" algn="l">
              <a:buNone/>
              <a:defRPr sz="2400"/>
            </a:lvl7pPr>
            <a:lvl8pPr marL="0" indent="0" algn="l">
              <a:buNone/>
              <a:defRPr sz="2400"/>
            </a:lvl8pPr>
            <a:lvl9pPr marL="0" indent="0" algn="l">
              <a:buNone/>
              <a:defRPr sz="2400"/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EF27AA-83D2-423E-85BA-AD1348482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260350"/>
            <a:ext cx="10656000" cy="2088530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  <a:lvl2pPr algn="l">
              <a:defRPr sz="6000">
                <a:solidFill>
                  <a:schemeClr val="bg1"/>
                </a:solidFill>
              </a:defRPr>
            </a:lvl2pPr>
            <a:lvl3pPr algn="l">
              <a:defRPr sz="6000">
                <a:solidFill>
                  <a:schemeClr val="bg1"/>
                </a:solidFill>
              </a:defRPr>
            </a:lvl3pPr>
            <a:lvl4pPr algn="l">
              <a:defRPr sz="6000">
                <a:solidFill>
                  <a:schemeClr val="bg1"/>
                </a:solidFill>
              </a:defRPr>
            </a:lvl4pPr>
            <a:lvl5pPr algn="l">
              <a:defRPr sz="6000">
                <a:solidFill>
                  <a:schemeClr val="bg1"/>
                </a:solidFill>
              </a:defRPr>
            </a:lvl5pPr>
            <a:lvl6pPr algn="l">
              <a:defRPr sz="6000">
                <a:solidFill>
                  <a:schemeClr val="bg1"/>
                </a:solidFill>
              </a:defRPr>
            </a:lvl6pPr>
            <a:lvl7pPr algn="l">
              <a:defRPr sz="6000">
                <a:solidFill>
                  <a:schemeClr val="bg1"/>
                </a:solidFill>
              </a:defRPr>
            </a:lvl7pPr>
            <a:lvl8pPr algn="l">
              <a:defRPr sz="6000">
                <a:solidFill>
                  <a:schemeClr val="bg1"/>
                </a:solidFill>
              </a:defRPr>
            </a:lvl8pPr>
            <a:lvl9pPr algn="l">
              <a:defRPr sz="6000">
                <a:solidFill>
                  <a:schemeClr val="bg1"/>
                </a:solidFill>
              </a:defRPr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166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483" userDrawn="1">
          <p15:clr>
            <a:srgbClr val="5ACBF0"/>
          </p15:clr>
        </p15:guide>
        <p15:guide id="8" pos="7197" userDrawn="1">
          <p15:clr>
            <a:srgbClr val="5ACBF0"/>
          </p15:clr>
        </p15:guide>
        <p15:guide id="9" orient="horz" pos="2024" userDrawn="1">
          <p15:clr>
            <a:srgbClr val="5ACBF0"/>
          </p15:clr>
        </p15:guide>
        <p15:guide id="10" orient="horz" pos="3838" userDrawn="1">
          <p15:clr>
            <a:srgbClr val="5ACBF0"/>
          </p15:clr>
        </p15:guide>
        <p15:guide id="11" orient="horz" pos="1480" userDrawn="1">
          <p15:clr>
            <a:srgbClr val="5ACBF0"/>
          </p15:clr>
        </p15:guide>
        <p15:guide id="12" orient="horz" pos="16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5D66D3-2246-49C3-9784-BCB6ADD7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8E5B-C1B4-4A86-B49B-B34E2BDA00EC}" type="datetime1">
              <a:rPr lang="de-CH" smtClean="0"/>
              <a:t>07.12.2022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30557A-1925-403E-A969-7FCF6E6A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5D6A2B-6DBC-477F-B899-5E7C5D34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789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890" userDrawn="1">
          <p15:clr>
            <a:srgbClr val="5ACBF0"/>
          </p15:clr>
        </p15:guide>
        <p15:guide id="20" orient="horz" pos="164" userDrawn="1">
          <p15:clr>
            <a:srgbClr val="5ACBF0"/>
          </p15:clr>
        </p15:guide>
        <p15:guide id="21" orient="horz" pos="1026" userDrawn="1">
          <p15:clr>
            <a:srgbClr val="5ACBF0"/>
          </p15:clr>
        </p15:guide>
        <p15:guide id="22" orient="horz" pos="3838" userDrawn="1">
          <p15:clr>
            <a:srgbClr val="5ACBF0"/>
          </p15:clr>
        </p15:guide>
        <p15:guide id="23" pos="3795" userDrawn="1">
          <p15:clr>
            <a:srgbClr val="5ACBF0"/>
          </p15:clr>
        </p15:guide>
        <p15:guide id="24" pos="3885" userDrawn="1">
          <p15:clr>
            <a:srgbClr val="5ACBF0"/>
          </p15:clr>
        </p15:guide>
        <p15:guide id="25" pos="483" userDrawn="1">
          <p15:clr>
            <a:srgbClr val="5ACBF0"/>
          </p15:clr>
        </p15:guide>
        <p15:guide id="26" pos="7197" userDrawn="1">
          <p15:clr>
            <a:srgbClr val="5ACBF0"/>
          </p15:clr>
        </p15:guide>
        <p15:guide id="27" pos="4929" userDrawn="1">
          <p15:clr>
            <a:srgbClr val="5ACBF0"/>
          </p15:clr>
        </p15:guide>
        <p15:guide id="28" pos="5019" userDrawn="1">
          <p15:clr>
            <a:srgbClr val="5ACBF0"/>
          </p15:clr>
        </p15:guide>
        <p15:guide id="29" pos="5496" userDrawn="1">
          <p15:clr>
            <a:srgbClr val="5ACBF0"/>
          </p15:clr>
        </p15:guide>
        <p15:guide id="30" pos="5586" userDrawn="1">
          <p15:clr>
            <a:srgbClr val="5ACBF0"/>
          </p15:clr>
        </p15:guide>
        <p15:guide id="31" pos="2094" userDrawn="1">
          <p15:clr>
            <a:srgbClr val="5ACBF0"/>
          </p15:clr>
        </p15:guide>
        <p15:guide id="32" pos="2184" userDrawn="1">
          <p15:clr>
            <a:srgbClr val="5ACBF0"/>
          </p15:clr>
        </p15:guide>
        <p15:guide id="33" pos="2661" userDrawn="1">
          <p15:clr>
            <a:srgbClr val="5ACBF0"/>
          </p15:clr>
        </p15:guide>
        <p15:guide id="34" pos="2751" userDrawn="1">
          <p15:clr>
            <a:srgbClr val="5ACBF0"/>
          </p15:clr>
        </p15:guide>
        <p15:guide id="35" orient="horz" pos="2387" userDrawn="1">
          <p15:clr>
            <a:srgbClr val="5ACBF0"/>
          </p15:clr>
        </p15:guide>
        <p15:guide id="36" orient="horz" pos="2478" userDrawn="1">
          <p15:clr>
            <a:srgbClr val="5ACBF0"/>
          </p15:clr>
        </p15:guide>
        <p15:guide id="37" pos="1617" userDrawn="1">
          <p15:clr>
            <a:srgbClr val="5ACBF0"/>
          </p15:clr>
        </p15:guide>
        <p15:guide id="38" pos="1527" userDrawn="1">
          <p15:clr>
            <a:srgbClr val="5ACBF0"/>
          </p15:clr>
        </p15:guide>
        <p15:guide id="39" pos="6153" userDrawn="1">
          <p15:clr>
            <a:srgbClr val="5ACBF0"/>
          </p15:clr>
        </p15:guide>
        <p15:guide id="40" pos="6063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&gt;&gt;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F4F3C99-89D0-415B-94E4-4CA6852C1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de-CH" sz="9600" b="1" dirty="0">
                <a:solidFill>
                  <a:schemeClr val="tx1"/>
                </a:solidFill>
              </a:rPr>
              <a:t>Extra Layouts</a:t>
            </a:r>
          </a:p>
          <a:p>
            <a:pPr algn="ctr">
              <a:spcAft>
                <a:spcPts val="1200"/>
              </a:spcAft>
            </a:pPr>
            <a:endParaRPr lang="de-CH" sz="9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0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ganzseitig (Logo 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D7CF765-AFDC-44A8-9DB9-D5880C53B7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96D59F62-CA11-4E4C-84A5-B6DE98B2A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749200"/>
            <a:ext cx="1580400" cy="633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0C44A168-13C9-4351-ABFC-01988EE23D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0400" y="5846400"/>
            <a:ext cx="1472400" cy="2448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02902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userDrawn="1">
          <p15:clr>
            <a:srgbClr val="5ACBF0"/>
          </p15:clr>
        </p15:guide>
        <p15:guide id="6" pos="7680" userDrawn="1">
          <p15:clr>
            <a:srgbClr val="5ACBF0"/>
          </p15:clr>
        </p15:guide>
        <p15:guide id="7" orient="horz" userDrawn="1">
          <p15:clr>
            <a:srgbClr val="5ACBF0"/>
          </p15:clr>
        </p15:guide>
        <p15:guide id="8" orient="horz" pos="4315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ganzseitig (Logo Wei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D7CF765-AFDC-44A8-9DB9-D5880C53B7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extplatzhalter 14">
            <a:extLst>
              <a:ext uri="{FF2B5EF4-FFF2-40B4-BE49-F238E27FC236}">
                <a16:creationId xmlns:a16="http://schemas.microsoft.com/office/drawing/2014/main" id="{0CEC7F1D-BCC4-4AAE-A2D2-2F81A8BA0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749200"/>
            <a:ext cx="1580400" cy="633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7EEC1D1-8F87-431C-B953-895EF82045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0400" y="5846400"/>
            <a:ext cx="1472400" cy="2448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8840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userDrawn="1">
          <p15:clr>
            <a:srgbClr val="5ACBF0"/>
          </p15:clr>
        </p15:guide>
        <p15:guide id="6" orient="horz" pos="4320" userDrawn="1">
          <p15:clr>
            <a:srgbClr val="5ACBF0"/>
          </p15:clr>
        </p15:guide>
        <p15:guide id="7" userDrawn="1">
          <p15:clr>
            <a:srgbClr val="5ACBF0"/>
          </p15:clr>
        </p15:guide>
        <p15:guide id="8" pos="768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1052514"/>
            <a:ext cx="6096000" cy="47529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6F5E2-A132-45F8-BFEE-B52760D0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052514"/>
            <a:ext cx="4608000" cy="2124144"/>
          </a:xfrm>
        </p:spPr>
        <p:txBody>
          <a:bodyPr bIns="144000" anchor="b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040DCD9-866E-4821-AFD9-ECA660602D20}"/>
              </a:ext>
            </a:extLst>
          </p:cNvPr>
          <p:cNvGrpSpPr/>
          <p:nvPr/>
        </p:nvGrpSpPr>
        <p:grpSpPr>
          <a:xfrm>
            <a:off x="2495408" y="3357017"/>
            <a:ext cx="1152000" cy="144016"/>
            <a:chOff x="2507134" y="3573016"/>
            <a:chExt cx="1152000" cy="144016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BCBC1D2-165B-450D-A76D-BF631EEE3C87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1F1C6A-7551-4F29-9CED-A07143F0D005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5DB75AA-C15A-4ACA-8E43-21EDCCBAA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08" y="3681290"/>
            <a:ext cx="4608000" cy="2124197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0" indent="0" algn="ctr">
              <a:buNone/>
              <a:defRPr sz="2400">
                <a:solidFill>
                  <a:schemeClr val="tx1"/>
                </a:solidFill>
              </a:defRPr>
            </a:lvl2pPr>
            <a:lvl3pPr marL="0" indent="0" algn="ctr">
              <a:buNone/>
              <a:defRPr sz="2400">
                <a:solidFill>
                  <a:schemeClr val="tx1"/>
                </a:solidFill>
              </a:defRPr>
            </a:lvl3pPr>
            <a:lvl4pPr marL="0" indent="0" algn="ctr">
              <a:buNone/>
              <a:defRPr sz="2400">
                <a:solidFill>
                  <a:schemeClr val="tx1"/>
                </a:solidFill>
              </a:defRPr>
            </a:lvl4pPr>
            <a:lvl5pPr marL="0" indent="0" algn="ctr">
              <a:buNone/>
              <a:defRPr sz="2400">
                <a:solidFill>
                  <a:schemeClr val="tx1"/>
                </a:solidFill>
              </a:defRPr>
            </a:lvl5pPr>
            <a:lvl6pPr marL="0" indent="0" algn="ctr">
              <a:buNone/>
              <a:defRPr sz="2400">
                <a:solidFill>
                  <a:schemeClr val="tx1"/>
                </a:solidFill>
              </a:defRPr>
            </a:lvl6pPr>
            <a:lvl7pPr marL="0" indent="0" algn="ctr">
              <a:buNone/>
              <a:defRPr sz="2400">
                <a:solidFill>
                  <a:schemeClr val="tx1"/>
                </a:solidFill>
              </a:defRPr>
            </a:lvl7pPr>
            <a:lvl8pPr marL="0" indent="0" algn="ctr">
              <a:buNone/>
              <a:defRPr sz="2400">
                <a:solidFill>
                  <a:schemeClr val="tx1"/>
                </a:solidFill>
              </a:defRPr>
            </a:lvl8pPr>
            <a:lvl9pPr marL="0" indent="0" algn="ctr">
              <a:buNone/>
              <a:defRPr sz="2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CB6BA2-19DF-420D-A085-D66158E27F7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31F4B4D-52CC-48C9-8EDA-0A39D2458B68}" type="datetime1">
              <a:rPr lang="de-CH" smtClean="0"/>
              <a:t>07.12.2022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40F05-EBC3-4DBD-9C53-4A8690527C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428795-E578-4383-915B-627BF04664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24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840" userDrawn="1">
          <p15:clr>
            <a:srgbClr val="5ACBF0"/>
          </p15:clr>
        </p15:guide>
        <p15:guide id="12" pos="3386" userDrawn="1">
          <p15:clr>
            <a:srgbClr val="5ACBF0"/>
          </p15:clr>
        </p15:guide>
        <p15:guide id="13" pos="483" userDrawn="1">
          <p15:clr>
            <a:srgbClr val="5ACBF0"/>
          </p15:clr>
        </p15:guide>
        <p15:guide id="14" orient="horz" pos="663" userDrawn="1">
          <p15:clr>
            <a:srgbClr val="5ACBF0"/>
          </p15:clr>
        </p15:guide>
        <p15:guide id="15" orient="horz" pos="3657" userDrawn="1">
          <p15:clr>
            <a:srgbClr val="5ACBF0"/>
          </p15:clr>
        </p15:guide>
        <p15:guide id="16" orient="horz" pos="2319" userDrawn="1">
          <p15:clr>
            <a:srgbClr val="5ACBF0"/>
          </p15:clr>
        </p15:guide>
        <p15:guide id="17" orient="horz" pos="2001" userDrawn="1">
          <p15:clr>
            <a:srgbClr val="5ACBF0"/>
          </p15:clr>
        </p15:guide>
        <p15:guide id="18" pos="7680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335699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040DCD9-866E-4821-AFD9-ECA660602D20}"/>
              </a:ext>
            </a:extLst>
          </p:cNvPr>
          <p:cNvGrpSpPr/>
          <p:nvPr/>
        </p:nvGrpSpPr>
        <p:grpSpPr>
          <a:xfrm>
            <a:off x="2495408" y="3357017"/>
            <a:ext cx="1152000" cy="144016"/>
            <a:chOff x="2507134" y="3573016"/>
            <a:chExt cx="1152000" cy="144016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BCBC1D2-165B-450D-A76D-BF631EEE3C87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1F1C6A-7551-4F29-9CED-A07143F0D005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" name="Bildplatzhalter 20">
            <a:extLst>
              <a:ext uri="{FF2B5EF4-FFF2-40B4-BE49-F238E27FC236}">
                <a16:creationId xmlns:a16="http://schemas.microsoft.com/office/drawing/2014/main" id="{A0971D8B-5F70-46C8-A76F-FBF9D2CCB0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501009"/>
            <a:ext cx="6096000" cy="3356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67DC764-73EB-46F8-86BD-52D38581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052514"/>
            <a:ext cx="4608000" cy="2124144"/>
          </a:xfrm>
        </p:spPr>
        <p:txBody>
          <a:bodyPr bIns="144000" anchor="b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30370A9-8A38-4E23-A819-70C931A6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08" y="3681290"/>
            <a:ext cx="4608000" cy="2124197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0" indent="0" algn="ctr">
              <a:buNone/>
              <a:defRPr sz="2400">
                <a:solidFill>
                  <a:schemeClr val="tx1"/>
                </a:solidFill>
              </a:defRPr>
            </a:lvl2pPr>
            <a:lvl3pPr marL="0" indent="0" algn="ctr">
              <a:buNone/>
              <a:defRPr sz="2400">
                <a:solidFill>
                  <a:schemeClr val="tx1"/>
                </a:solidFill>
              </a:defRPr>
            </a:lvl3pPr>
            <a:lvl4pPr marL="0" indent="0" algn="ctr">
              <a:buNone/>
              <a:defRPr sz="2400">
                <a:solidFill>
                  <a:schemeClr val="tx1"/>
                </a:solidFill>
              </a:defRPr>
            </a:lvl4pPr>
            <a:lvl5pPr marL="0" indent="0" algn="ctr">
              <a:buNone/>
              <a:defRPr sz="2400">
                <a:solidFill>
                  <a:schemeClr val="tx1"/>
                </a:solidFill>
              </a:defRPr>
            </a:lvl5pPr>
            <a:lvl6pPr marL="0" indent="0" algn="ctr">
              <a:buNone/>
              <a:defRPr sz="2400">
                <a:solidFill>
                  <a:schemeClr val="tx1"/>
                </a:solidFill>
              </a:defRPr>
            </a:lvl6pPr>
            <a:lvl7pPr marL="0" indent="0" algn="ctr">
              <a:buNone/>
              <a:defRPr sz="2400">
                <a:solidFill>
                  <a:schemeClr val="tx1"/>
                </a:solidFill>
              </a:defRPr>
            </a:lvl7pPr>
            <a:lvl8pPr marL="0" indent="0" algn="ctr">
              <a:buNone/>
              <a:defRPr sz="2400">
                <a:solidFill>
                  <a:schemeClr val="tx1"/>
                </a:solidFill>
              </a:defRPr>
            </a:lvl8pPr>
            <a:lvl9pPr marL="0" indent="0" algn="ctr">
              <a:buNone/>
              <a:defRPr sz="2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82653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840" userDrawn="1">
          <p15:clr>
            <a:srgbClr val="5ACBF0"/>
          </p15:clr>
        </p15:guide>
        <p15:guide id="12" pos="7680" userDrawn="1">
          <p15:clr>
            <a:srgbClr val="5ACBF0"/>
          </p15:clr>
        </p15:guide>
        <p15:guide id="13" pos="483" userDrawn="1">
          <p15:clr>
            <a:srgbClr val="5ACBF0"/>
          </p15:clr>
        </p15:guide>
        <p15:guide id="14" pos="3386" userDrawn="1">
          <p15:clr>
            <a:srgbClr val="5ACBF0"/>
          </p15:clr>
        </p15:guide>
        <p15:guide id="15" orient="horz" pos="2001" userDrawn="1">
          <p15:clr>
            <a:srgbClr val="5ACBF0"/>
          </p15:clr>
        </p15:guide>
        <p15:guide id="16" orient="horz" pos="2319" userDrawn="1">
          <p15:clr>
            <a:srgbClr val="5ACBF0"/>
          </p15:clr>
        </p15:guide>
        <p15:guide id="17" orient="horz" pos="663" userDrawn="1">
          <p15:clr>
            <a:srgbClr val="5ACBF0"/>
          </p15:clr>
        </p15:guide>
        <p15:guide id="18" orient="horz" pos="3657" userDrawn="1">
          <p15:clr>
            <a:srgbClr val="5ACBF0"/>
          </p15:clr>
        </p15:guide>
        <p15:guide id="19" orient="horz" pos="2205" userDrawn="1">
          <p15:clr>
            <a:srgbClr val="5ACBF0"/>
          </p15:clr>
        </p15:guide>
        <p15:guide id="20" orient="horz" pos="211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+Inhalt rechts (Logo 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040DCD9-866E-4821-AFD9-ECA660602D20}"/>
              </a:ext>
            </a:extLst>
          </p:cNvPr>
          <p:cNvGrpSpPr/>
          <p:nvPr/>
        </p:nvGrpSpPr>
        <p:grpSpPr>
          <a:xfrm>
            <a:off x="8544592" y="2168627"/>
            <a:ext cx="1152000" cy="144016"/>
            <a:chOff x="2507134" y="3573016"/>
            <a:chExt cx="1152000" cy="144016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BCBC1D2-165B-450D-A76D-BF631EEE3C87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1F1C6A-7551-4F29-9CED-A07143F0D005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E0D2CD74-81A7-412B-8779-1B760D3A1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749200"/>
            <a:ext cx="1580400" cy="633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73A42F44-AEA5-4C26-8E19-755FC4B273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0400" y="5846400"/>
            <a:ext cx="1472400" cy="2448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5239D0-6083-4769-ADE6-42AF643061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07F35D7-E8E2-4445-B10D-03A13B8E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80" y="765186"/>
            <a:ext cx="4608000" cy="1153072"/>
          </a:xfrm>
        </p:spPr>
        <p:txBody>
          <a:bodyPr bIns="144000" anchor="b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11A62AE2-DE17-4E84-B07C-2107AABA9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6080" y="2493000"/>
            <a:ext cx="4608000" cy="3312488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0" indent="0" algn="ctr">
              <a:buNone/>
              <a:defRPr sz="2400">
                <a:solidFill>
                  <a:schemeClr val="tx1"/>
                </a:solidFill>
              </a:defRPr>
            </a:lvl2pPr>
            <a:lvl3pPr marL="0" indent="0" algn="ctr">
              <a:buNone/>
              <a:defRPr sz="2400">
                <a:solidFill>
                  <a:schemeClr val="tx1"/>
                </a:solidFill>
              </a:defRPr>
            </a:lvl3pPr>
            <a:lvl4pPr marL="0" indent="0" algn="ctr">
              <a:buNone/>
              <a:defRPr sz="2400">
                <a:solidFill>
                  <a:schemeClr val="tx1"/>
                </a:solidFill>
              </a:defRPr>
            </a:lvl4pPr>
            <a:lvl5pPr marL="0" indent="0" algn="ctr">
              <a:buNone/>
              <a:defRPr sz="2400">
                <a:solidFill>
                  <a:schemeClr val="tx1"/>
                </a:solidFill>
              </a:defRPr>
            </a:lvl5pPr>
            <a:lvl6pPr marL="0" indent="0" algn="ctr">
              <a:buNone/>
              <a:defRPr sz="2400">
                <a:solidFill>
                  <a:schemeClr val="tx1"/>
                </a:solidFill>
              </a:defRPr>
            </a:lvl6pPr>
            <a:lvl7pPr marL="0" indent="0" algn="ctr">
              <a:buNone/>
              <a:defRPr sz="2400">
                <a:solidFill>
                  <a:schemeClr val="tx1"/>
                </a:solidFill>
              </a:defRPr>
            </a:lvl7pPr>
            <a:lvl8pPr marL="0" indent="0" algn="ctr">
              <a:buNone/>
              <a:defRPr sz="2400">
                <a:solidFill>
                  <a:schemeClr val="tx1"/>
                </a:solidFill>
              </a:defRPr>
            </a:lvl8pPr>
            <a:lvl9pPr marL="0" indent="0" algn="ctr">
              <a:buNone/>
              <a:defRPr sz="2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23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1570" userDrawn="1">
          <p15:clr>
            <a:srgbClr val="5ACBF0"/>
          </p15:clr>
        </p15:guide>
        <p15:guide id="11" pos="3840" userDrawn="1">
          <p15:clr>
            <a:srgbClr val="5ACBF0"/>
          </p15:clr>
        </p15:guide>
        <p15:guide id="12" pos="4294" userDrawn="1">
          <p15:clr>
            <a:srgbClr val="5ACBF0"/>
          </p15:clr>
        </p15:guide>
        <p15:guide id="13" pos="7197" userDrawn="1">
          <p15:clr>
            <a:srgbClr val="5ACBF0"/>
          </p15:clr>
        </p15:guide>
        <p15:guide id="14" orient="horz" pos="1207" userDrawn="1">
          <p15:clr>
            <a:srgbClr val="5ACBF0"/>
          </p15:clr>
        </p15:guide>
        <p15:guide id="15" orient="horz" pos="482" userDrawn="1">
          <p15:clr>
            <a:srgbClr val="5ACBF0"/>
          </p15:clr>
        </p15:guide>
        <p15:guide id="16" orient="horz" userDrawn="1">
          <p15:clr>
            <a:srgbClr val="5ACBF0"/>
          </p15:clr>
        </p15:guide>
        <p15:guide id="17" orient="horz" pos="3657" userDrawn="1">
          <p15:clr>
            <a:srgbClr val="5ACBF0"/>
          </p15:clr>
        </p15:guide>
        <p15:guide id="18" orient="horz" pos="432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+Inhalt rechts (Logo Wei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040DCD9-866E-4821-AFD9-ECA660602D20}"/>
              </a:ext>
            </a:extLst>
          </p:cNvPr>
          <p:cNvGrpSpPr/>
          <p:nvPr/>
        </p:nvGrpSpPr>
        <p:grpSpPr>
          <a:xfrm>
            <a:off x="8544592" y="2168627"/>
            <a:ext cx="1152000" cy="144016"/>
            <a:chOff x="2507134" y="3573016"/>
            <a:chExt cx="1152000" cy="144016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BCBC1D2-165B-450D-A76D-BF631EEE3C87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1F1C6A-7551-4F29-9CED-A07143F0D005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E0D2CD74-81A7-412B-8779-1B760D3A1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749200"/>
            <a:ext cx="1580400" cy="633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73A42F44-AEA5-4C26-8E19-755FC4B273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0400" y="5846400"/>
            <a:ext cx="1472400" cy="2448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3210D3-2396-4A5B-8E3C-4C79702C944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2657D78-8B54-4060-8A2E-D2DD3284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80" y="765186"/>
            <a:ext cx="4608000" cy="1153072"/>
          </a:xfrm>
        </p:spPr>
        <p:txBody>
          <a:bodyPr bIns="144000" anchor="b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E6C9F208-8F63-43A0-B90E-4E656ECC2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6080" y="2492999"/>
            <a:ext cx="4608000" cy="3312489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0" indent="0" algn="ctr">
              <a:buNone/>
              <a:defRPr sz="2400">
                <a:solidFill>
                  <a:schemeClr val="tx1"/>
                </a:solidFill>
              </a:defRPr>
            </a:lvl2pPr>
            <a:lvl3pPr marL="0" indent="0" algn="ctr">
              <a:buNone/>
              <a:defRPr sz="2400">
                <a:solidFill>
                  <a:schemeClr val="tx1"/>
                </a:solidFill>
              </a:defRPr>
            </a:lvl3pPr>
            <a:lvl4pPr marL="0" indent="0" algn="ctr">
              <a:buNone/>
              <a:defRPr sz="2400">
                <a:solidFill>
                  <a:schemeClr val="tx1"/>
                </a:solidFill>
              </a:defRPr>
            </a:lvl4pPr>
            <a:lvl5pPr marL="0" indent="0" algn="ctr">
              <a:buNone/>
              <a:defRPr sz="2400">
                <a:solidFill>
                  <a:schemeClr val="tx1"/>
                </a:solidFill>
              </a:defRPr>
            </a:lvl5pPr>
            <a:lvl6pPr marL="0" indent="0" algn="ctr">
              <a:buNone/>
              <a:defRPr sz="2400">
                <a:solidFill>
                  <a:schemeClr val="tx1"/>
                </a:solidFill>
              </a:defRPr>
            </a:lvl6pPr>
            <a:lvl7pPr marL="0" indent="0" algn="ctr">
              <a:buNone/>
              <a:defRPr sz="2400">
                <a:solidFill>
                  <a:schemeClr val="tx1"/>
                </a:solidFill>
              </a:defRPr>
            </a:lvl7pPr>
            <a:lvl8pPr marL="0" indent="0" algn="ctr">
              <a:buNone/>
              <a:defRPr sz="2400">
                <a:solidFill>
                  <a:schemeClr val="tx1"/>
                </a:solidFill>
              </a:defRPr>
            </a:lvl8pPr>
            <a:lvl9pPr marL="0" indent="0" algn="ctr">
              <a:buNone/>
              <a:defRPr sz="2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04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840" userDrawn="1">
          <p15:clr>
            <a:srgbClr val="5ACBF0"/>
          </p15:clr>
        </p15:guide>
        <p15:guide id="10" pos="4294" userDrawn="1">
          <p15:clr>
            <a:srgbClr val="5ACBF0"/>
          </p15:clr>
        </p15:guide>
        <p15:guide id="11" pos="7197" userDrawn="1">
          <p15:clr>
            <a:srgbClr val="5ACBF0"/>
          </p15:clr>
        </p15:guide>
        <p15:guide id="12" userDrawn="1">
          <p15:clr>
            <a:srgbClr val="5ACBF0"/>
          </p15:clr>
        </p15:guide>
        <p15:guide id="13" orient="horz" pos="1570" userDrawn="1">
          <p15:clr>
            <a:srgbClr val="5ACBF0"/>
          </p15:clr>
        </p15:guide>
        <p15:guide id="14" orient="horz" pos="1207" userDrawn="1">
          <p15:clr>
            <a:srgbClr val="5ACBF0"/>
          </p15:clr>
        </p15:guide>
        <p15:guide id="15" orient="horz" pos="482" userDrawn="1">
          <p15:clr>
            <a:srgbClr val="5ACBF0"/>
          </p15:clr>
        </p15:guide>
        <p15:guide id="16" orient="horz" pos="3657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+Inhalt Blau rechts (Logo 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7ADB1B7-D7BB-4A68-B126-26146B510C2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6F5E2-A132-45F8-BFEE-B52760D0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592" y="764704"/>
            <a:ext cx="4608000" cy="1151657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  <a:lvl6pPr algn="ctr">
              <a:defRPr>
                <a:solidFill>
                  <a:schemeClr val="bg1"/>
                </a:solidFill>
              </a:defRPr>
            </a:lvl6pPr>
            <a:lvl7pPr algn="ctr">
              <a:defRPr>
                <a:solidFill>
                  <a:schemeClr val="bg1"/>
                </a:solidFill>
              </a:defRPr>
            </a:lvl7pPr>
            <a:lvl8pPr algn="ctr">
              <a:defRPr>
                <a:solidFill>
                  <a:schemeClr val="bg1"/>
                </a:solidFill>
              </a:defRPr>
            </a:lvl8pPr>
            <a:lvl9pPr algn="ctr">
              <a:defRPr>
                <a:solidFill>
                  <a:schemeClr val="bg1"/>
                </a:solidFill>
              </a:defRPr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BCBC1D2-165B-450D-A76D-BF631EEE3C87}"/>
              </a:ext>
            </a:extLst>
          </p:cNvPr>
          <p:cNvCxnSpPr>
            <a:cxnSpLocks/>
          </p:cNvCxnSpPr>
          <p:nvPr/>
        </p:nvCxnSpPr>
        <p:spPr>
          <a:xfrm>
            <a:off x="8544592" y="2240659"/>
            <a:ext cx="1152000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4C1F1C6A-7551-4F29-9CED-A07143F0D005}"/>
              </a:ext>
            </a:extLst>
          </p:cNvPr>
          <p:cNvSpPr/>
          <p:nvPr/>
        </p:nvSpPr>
        <p:spPr>
          <a:xfrm>
            <a:off x="9025418" y="2168627"/>
            <a:ext cx="144016" cy="144016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5DB75AA-C15A-4ACA-8E43-21EDCCBAA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6592" y="2492896"/>
            <a:ext cx="4608000" cy="3312592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0" indent="0" algn="ctr">
              <a:buNone/>
              <a:defRPr sz="2400">
                <a:solidFill>
                  <a:schemeClr val="bg1"/>
                </a:solidFill>
              </a:defRPr>
            </a:lvl2pPr>
            <a:lvl3pPr marL="0" indent="0" algn="ctr">
              <a:buNone/>
              <a:defRPr sz="2400">
                <a:solidFill>
                  <a:schemeClr val="bg1"/>
                </a:solidFill>
              </a:defRPr>
            </a:lvl3pPr>
            <a:lvl4pPr marL="0" indent="0" algn="ctr">
              <a:buNone/>
              <a:defRPr sz="2400">
                <a:solidFill>
                  <a:schemeClr val="bg1"/>
                </a:solidFill>
              </a:defRPr>
            </a:lvl4pPr>
            <a:lvl5pPr marL="0" indent="0" algn="ctr">
              <a:buNone/>
              <a:defRPr sz="2400">
                <a:solidFill>
                  <a:schemeClr val="bg1"/>
                </a:solidFill>
              </a:defRPr>
            </a:lvl5pPr>
            <a:lvl6pPr marL="0" indent="0" algn="ctr">
              <a:buNone/>
              <a:defRPr sz="2400">
                <a:solidFill>
                  <a:schemeClr val="bg1"/>
                </a:solidFill>
              </a:defRPr>
            </a:lvl6pPr>
            <a:lvl7pPr marL="0" indent="0" algn="ctr">
              <a:buNone/>
              <a:defRPr sz="2400">
                <a:solidFill>
                  <a:schemeClr val="bg1"/>
                </a:solidFill>
              </a:defRPr>
            </a:lvl7pPr>
            <a:lvl8pPr marL="0" indent="0" algn="ctr">
              <a:buNone/>
              <a:defRPr sz="2400">
                <a:solidFill>
                  <a:schemeClr val="bg1"/>
                </a:solidFill>
              </a:defRPr>
            </a:lvl8pPr>
            <a:lvl9pPr marL="0" indent="0" algn="ctr"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E0D2CD74-81A7-412B-8779-1B760D3A1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749200"/>
            <a:ext cx="1580400" cy="633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73A42F44-AEA5-4C26-8E19-755FC4B273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0400" y="5846400"/>
            <a:ext cx="1472400" cy="2448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2AC717-852D-48D9-9EEA-592AC4D8F3A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056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1570" userDrawn="1">
          <p15:clr>
            <a:srgbClr val="5ACBF0"/>
          </p15:clr>
        </p15:guide>
        <p15:guide id="8" orient="horz" pos="1207" userDrawn="1">
          <p15:clr>
            <a:srgbClr val="5ACBF0"/>
          </p15:clr>
        </p15:guide>
        <p15:guide id="9" orient="horz" pos="482" userDrawn="1">
          <p15:clr>
            <a:srgbClr val="5ACBF0"/>
          </p15:clr>
        </p15:guide>
        <p15:guide id="10" orient="horz" userDrawn="1">
          <p15:clr>
            <a:srgbClr val="5ACBF0"/>
          </p15:clr>
        </p15:guide>
        <p15:guide id="11" orient="horz" pos="3657" userDrawn="1">
          <p15:clr>
            <a:srgbClr val="5ACBF0"/>
          </p15:clr>
        </p15:guide>
        <p15:guide id="12" orient="horz" pos="43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1D38C1D-478E-4EB4-8EEB-43C6BB24C6F7}"/>
              </a:ext>
            </a:extLst>
          </p:cNvPr>
          <p:cNvCxnSpPr>
            <a:cxnSpLocks/>
          </p:cNvCxnSpPr>
          <p:nvPr userDrawn="1"/>
        </p:nvCxnSpPr>
        <p:spPr>
          <a:xfrm>
            <a:off x="955383" y="1628800"/>
            <a:ext cx="0" cy="4392488"/>
          </a:xfrm>
          <a:prstGeom prst="line">
            <a:avLst/>
          </a:prstGeom>
          <a:ln w="762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CBB91D0-E8C0-4FED-87E1-A1910D544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einfügen...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549B4-DF06-4790-9D1A-53B3F86B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00" y="1628802"/>
            <a:ext cx="10656000" cy="4464021"/>
          </a:xfrm>
        </p:spPr>
        <p:txBody>
          <a:bodyPr lIns="7200"/>
          <a:lstStyle>
            <a:lvl1pPr marL="538163" indent="-439200">
              <a:lnSpc>
                <a:spcPct val="150000"/>
              </a:lnSpc>
              <a:buSzPct val="100000"/>
              <a:buFontTx/>
              <a:buBlip>
                <a:blip r:embed="rId2"/>
              </a:buBlip>
              <a:tabLst/>
              <a:defRPr/>
            </a:lvl1pPr>
            <a:lvl2pPr marL="538163" indent="-538163">
              <a:lnSpc>
                <a:spcPct val="150000"/>
              </a:lnSpc>
              <a:spcAft>
                <a:spcPts val="600"/>
              </a:spcAft>
              <a:buFontTx/>
              <a:buBlip>
                <a:blip r:embed="rId3"/>
              </a:buBlip>
              <a:tabLst/>
              <a:defRPr sz="2000" b="1">
                <a:solidFill>
                  <a:schemeClr val="tx2"/>
                </a:solidFill>
              </a:defRPr>
            </a:lvl2pPr>
            <a:lvl3pPr marL="900000" indent="-36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–"/>
              <a:tabLst/>
              <a:defRPr sz="2000"/>
            </a:lvl3pPr>
            <a:lvl4pPr marL="538163" indent="-439200">
              <a:lnSpc>
                <a:spcPct val="150000"/>
              </a:lnSpc>
              <a:spcAft>
                <a:spcPts val="600"/>
              </a:spcAft>
              <a:buFontTx/>
              <a:buBlip>
                <a:blip r:embed="rId2"/>
              </a:buBlip>
              <a:tabLst/>
              <a:defRPr sz="2000"/>
            </a:lvl4pPr>
            <a:lvl5pPr marL="538163" indent="-439200">
              <a:lnSpc>
                <a:spcPct val="150000"/>
              </a:lnSpc>
              <a:spcAft>
                <a:spcPts val="600"/>
              </a:spcAft>
              <a:buFontTx/>
              <a:buBlip>
                <a:blip r:embed="rId2"/>
              </a:buBlip>
              <a:tabLst/>
              <a:defRPr sz="2000"/>
            </a:lvl5pPr>
            <a:lvl6pPr marL="538163" indent="-439200">
              <a:lnSpc>
                <a:spcPct val="150000"/>
              </a:lnSpc>
              <a:spcAft>
                <a:spcPts val="600"/>
              </a:spcAft>
              <a:buFontTx/>
              <a:buBlip>
                <a:blip r:embed="rId2"/>
              </a:buBlip>
              <a:tabLst/>
              <a:defRPr sz="2000"/>
            </a:lvl6pPr>
            <a:lvl7pPr marL="538163" indent="-439200">
              <a:lnSpc>
                <a:spcPct val="150000"/>
              </a:lnSpc>
              <a:spcAft>
                <a:spcPts val="600"/>
              </a:spcAft>
              <a:buFontTx/>
              <a:buBlip>
                <a:blip r:embed="rId2"/>
              </a:buBlip>
              <a:tabLst/>
              <a:defRPr sz="2000"/>
            </a:lvl7pPr>
            <a:lvl8pPr marL="538163" indent="-439200">
              <a:lnSpc>
                <a:spcPct val="150000"/>
              </a:lnSpc>
              <a:spcAft>
                <a:spcPts val="600"/>
              </a:spcAft>
              <a:buFontTx/>
              <a:buBlip>
                <a:blip r:embed="rId2"/>
              </a:buBlip>
              <a:tabLst/>
              <a:defRPr sz="2000"/>
            </a:lvl8pPr>
            <a:lvl9pPr marL="538163" indent="-439200">
              <a:lnSpc>
                <a:spcPct val="150000"/>
              </a:lnSpc>
              <a:spcAft>
                <a:spcPts val="600"/>
              </a:spcAft>
              <a:buFontTx/>
              <a:buBlip>
                <a:blip r:embed="rId2"/>
              </a:buBlip>
              <a:tabLst/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6BEBDE-620F-440D-8C58-746C8F0B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5E6D-4CD1-4BB9-897D-51BA4B659438}" type="datetime1">
              <a:rPr lang="de-CH" smtClean="0"/>
              <a:t>07.12.2022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260E6D-7214-43F7-9F60-AEA4F56F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7F16F5-B7BF-4998-AA80-A9423A32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7371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483" userDrawn="1">
          <p15:clr>
            <a:srgbClr val="5ACBF0"/>
          </p15:clr>
        </p15:guide>
        <p15:guide id="8" orient="horz" pos="1026" userDrawn="1">
          <p15:clr>
            <a:srgbClr val="5ACBF0"/>
          </p15:clr>
        </p15:guide>
        <p15:guide id="9" orient="horz" pos="890" userDrawn="1">
          <p15:clr>
            <a:srgbClr val="5ACBF0"/>
          </p15:clr>
        </p15:guide>
        <p15:guide id="10" orient="horz" pos="164" userDrawn="1">
          <p15:clr>
            <a:srgbClr val="5ACBF0"/>
          </p15:clr>
        </p15:guide>
        <p15:guide id="11" orient="horz" pos="3838" userDrawn="1">
          <p15:clr>
            <a:srgbClr val="5ACBF0"/>
          </p15:clr>
        </p15:guide>
        <p15:guide id="12" pos="7197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+Inhalt Blau rechts (Logo Wei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7ADB1B7-D7BB-4A68-B126-26146B510C2B}"/>
              </a:ext>
            </a:extLst>
          </p:cNvPr>
          <p:cNvSpPr/>
          <p:nvPr/>
        </p:nvSpPr>
        <p:spPr>
          <a:xfrm>
            <a:off x="611632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BCBC1D2-165B-450D-A76D-BF631EEE3C87}"/>
              </a:ext>
            </a:extLst>
          </p:cNvPr>
          <p:cNvCxnSpPr>
            <a:cxnSpLocks/>
          </p:cNvCxnSpPr>
          <p:nvPr/>
        </p:nvCxnSpPr>
        <p:spPr>
          <a:xfrm>
            <a:off x="8544592" y="2240659"/>
            <a:ext cx="1152000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4C1F1C6A-7551-4F29-9CED-A07143F0D005}"/>
              </a:ext>
            </a:extLst>
          </p:cNvPr>
          <p:cNvSpPr/>
          <p:nvPr/>
        </p:nvSpPr>
        <p:spPr>
          <a:xfrm>
            <a:off x="9025418" y="2168627"/>
            <a:ext cx="144016" cy="144016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E0D2CD74-81A7-412B-8779-1B760D3A1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749200"/>
            <a:ext cx="1580400" cy="633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73A42F44-AEA5-4C26-8E19-755FC4B273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0400" y="5846400"/>
            <a:ext cx="1472400" cy="2448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657453-1AC8-4284-971A-5F8B7D390B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50CCB-7844-4799-8394-8D148654EAAC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099D928-A9C7-4357-A60C-FB2E55D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592" y="764704"/>
            <a:ext cx="4608000" cy="1151657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  <a:lvl6pPr algn="ctr">
              <a:defRPr>
                <a:solidFill>
                  <a:schemeClr val="bg1"/>
                </a:solidFill>
              </a:defRPr>
            </a:lvl6pPr>
            <a:lvl7pPr algn="ctr">
              <a:defRPr>
                <a:solidFill>
                  <a:schemeClr val="bg1"/>
                </a:solidFill>
              </a:defRPr>
            </a:lvl7pPr>
            <a:lvl8pPr algn="ctr">
              <a:defRPr>
                <a:solidFill>
                  <a:schemeClr val="bg1"/>
                </a:solidFill>
              </a:defRPr>
            </a:lvl8pPr>
            <a:lvl9pPr algn="ctr">
              <a:defRPr>
                <a:solidFill>
                  <a:schemeClr val="bg1"/>
                </a:solidFill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FE663AE-82C6-4F3B-BBB2-801CE788B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6592" y="2492895"/>
            <a:ext cx="4608000" cy="3312593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0" indent="0" algn="ctr">
              <a:buNone/>
              <a:defRPr sz="2400">
                <a:solidFill>
                  <a:schemeClr val="bg1"/>
                </a:solidFill>
              </a:defRPr>
            </a:lvl2pPr>
            <a:lvl3pPr marL="0" indent="0" algn="ctr">
              <a:buNone/>
              <a:defRPr sz="2400">
                <a:solidFill>
                  <a:schemeClr val="bg1"/>
                </a:solidFill>
              </a:defRPr>
            </a:lvl3pPr>
            <a:lvl4pPr marL="0" indent="0" algn="ctr">
              <a:buNone/>
              <a:defRPr sz="2400">
                <a:solidFill>
                  <a:schemeClr val="bg1"/>
                </a:solidFill>
              </a:defRPr>
            </a:lvl4pPr>
            <a:lvl5pPr marL="0" indent="0" algn="ctr">
              <a:buNone/>
              <a:defRPr sz="2400">
                <a:solidFill>
                  <a:schemeClr val="bg1"/>
                </a:solidFill>
              </a:defRPr>
            </a:lvl5pPr>
            <a:lvl6pPr marL="0" indent="0" algn="ctr">
              <a:buNone/>
              <a:defRPr sz="2400">
                <a:solidFill>
                  <a:schemeClr val="bg1"/>
                </a:solidFill>
              </a:defRPr>
            </a:lvl6pPr>
            <a:lvl7pPr marL="0" indent="0" algn="ctr">
              <a:buNone/>
              <a:defRPr sz="2400">
                <a:solidFill>
                  <a:schemeClr val="bg1"/>
                </a:solidFill>
              </a:defRPr>
            </a:lvl7pPr>
            <a:lvl8pPr marL="0" indent="0" algn="ctr">
              <a:buNone/>
              <a:defRPr sz="2400">
                <a:solidFill>
                  <a:schemeClr val="bg1"/>
                </a:solidFill>
              </a:defRPr>
            </a:lvl8pPr>
            <a:lvl9pPr marL="0" indent="0" algn="ctr"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49499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1570" userDrawn="1">
          <p15:clr>
            <a:srgbClr val="5ACBF0"/>
          </p15:clr>
        </p15:guide>
        <p15:guide id="10" pos="3840" userDrawn="1">
          <p15:clr>
            <a:srgbClr val="5ACBF0"/>
          </p15:clr>
        </p15:guide>
        <p15:guide id="11" pos="4294" userDrawn="1">
          <p15:clr>
            <a:srgbClr val="5ACBF0"/>
          </p15:clr>
        </p15:guide>
        <p15:guide id="12" pos="7197" userDrawn="1">
          <p15:clr>
            <a:srgbClr val="5ACBF0"/>
          </p15:clr>
        </p15:guide>
        <p15:guide id="13" userDrawn="1">
          <p15:clr>
            <a:srgbClr val="5ACBF0"/>
          </p15:clr>
        </p15:guide>
        <p15:guide id="14" orient="horz" pos="1207" userDrawn="1">
          <p15:clr>
            <a:srgbClr val="5ACBF0"/>
          </p15:clr>
        </p15:guide>
        <p15:guide id="15" orient="horz" pos="482" userDrawn="1">
          <p15:clr>
            <a:srgbClr val="5ACBF0"/>
          </p15:clr>
        </p15:guide>
        <p15:guide id="16" orient="horz" pos="3657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u und Tex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7ADB1B7-D7BB-4A68-B126-26146B510C2B}"/>
              </a:ext>
            </a:extLst>
          </p:cNvPr>
          <p:cNvSpPr/>
          <p:nvPr/>
        </p:nvSpPr>
        <p:spPr>
          <a:xfrm>
            <a:off x="0" y="0"/>
            <a:ext cx="422379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DFA4AC6-0652-4310-8431-E27501A7D2E4}"/>
              </a:ext>
            </a:extLst>
          </p:cNvPr>
          <p:cNvGrpSpPr/>
          <p:nvPr/>
        </p:nvGrpSpPr>
        <p:grpSpPr>
          <a:xfrm>
            <a:off x="7644236" y="2168627"/>
            <a:ext cx="1152000" cy="144016"/>
            <a:chOff x="2507134" y="3573016"/>
            <a:chExt cx="1152000" cy="14401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645C3AC-4042-45B1-9A69-D59B39D257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FCCFB8-54A7-467E-9AD8-E2AE8B18136E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26DC68-2DD4-450C-BAC1-9AF22F237A5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E8D465-9883-4CFC-94B0-CD1192CC70E7}" type="datetime1">
              <a:rPr lang="de-CH" smtClean="0"/>
              <a:t>07.12.2022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1DB32F-CA58-438A-8E60-55CF852C48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25B980-4A2F-4A7A-8808-1F8E9B867B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DE49058-7EE2-4BD0-9E9F-497E720FAC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1" y="6309320"/>
            <a:ext cx="1439996" cy="38407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3CC4AF0-477C-4A93-81C0-AFFB3A89E9E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96" y="6390000"/>
            <a:ext cx="1329398" cy="222081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CF31FA0C-857D-4051-8DD8-DF6D1F21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000" y="765186"/>
            <a:ext cx="5543850" cy="1153072"/>
          </a:xfrm>
        </p:spPr>
        <p:txBody>
          <a:bodyPr bIns="144000" anchor="b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7D60C38-C711-4C00-BCF6-AB057BEC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8000" y="2493000"/>
            <a:ext cx="5543850" cy="3312488"/>
          </a:xfrm>
        </p:spPr>
        <p:txBody>
          <a:bodyPr anchor="t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0" indent="0" algn="ctr">
              <a:buNone/>
              <a:defRPr sz="2400">
                <a:solidFill>
                  <a:schemeClr val="tx1"/>
                </a:solidFill>
              </a:defRPr>
            </a:lvl2pPr>
            <a:lvl3pPr marL="0" indent="0" algn="ctr">
              <a:buNone/>
              <a:defRPr sz="2400">
                <a:solidFill>
                  <a:schemeClr val="tx1"/>
                </a:solidFill>
              </a:defRPr>
            </a:lvl3pPr>
            <a:lvl4pPr marL="0" indent="0" algn="ctr">
              <a:buNone/>
              <a:defRPr sz="2400">
                <a:solidFill>
                  <a:schemeClr val="tx1"/>
                </a:solidFill>
              </a:defRPr>
            </a:lvl4pPr>
            <a:lvl5pPr marL="0" indent="0" algn="ctr">
              <a:buNone/>
              <a:defRPr sz="2400">
                <a:solidFill>
                  <a:schemeClr val="tx1"/>
                </a:solidFill>
              </a:defRPr>
            </a:lvl5pPr>
            <a:lvl6pPr marL="0" indent="0" algn="ctr">
              <a:buNone/>
              <a:defRPr sz="2400">
                <a:solidFill>
                  <a:schemeClr val="tx1"/>
                </a:solidFill>
              </a:defRPr>
            </a:lvl6pPr>
            <a:lvl7pPr marL="0" indent="0" algn="ctr">
              <a:buNone/>
              <a:defRPr sz="2400">
                <a:solidFill>
                  <a:schemeClr val="tx1"/>
                </a:solidFill>
              </a:defRPr>
            </a:lvl7pPr>
            <a:lvl8pPr marL="0" indent="0" algn="ctr">
              <a:buNone/>
              <a:defRPr sz="2400">
                <a:solidFill>
                  <a:schemeClr val="tx1"/>
                </a:solidFill>
              </a:defRPr>
            </a:lvl8pPr>
            <a:lvl9pPr marL="0" indent="0" algn="ctr">
              <a:buNone/>
              <a:defRPr sz="2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1062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432" userDrawn="1">
          <p15:clr>
            <a:srgbClr val="5ACBF0"/>
          </p15:clr>
        </p15:guide>
        <p15:guide id="8" pos="6924" userDrawn="1">
          <p15:clr>
            <a:srgbClr val="5ACBF0"/>
          </p15:clr>
        </p15:guide>
        <p15:guide id="9" orient="horz" pos="1570" userDrawn="1">
          <p15:clr>
            <a:srgbClr val="5ACBF0"/>
          </p15:clr>
        </p15:guide>
        <p15:guide id="10" orient="horz" pos="1207" userDrawn="1">
          <p15:clr>
            <a:srgbClr val="5ACBF0"/>
          </p15:clr>
        </p15:guide>
        <p15:guide id="11" orient="horz" pos="482" userDrawn="1">
          <p15:clr>
            <a:srgbClr val="5ACBF0"/>
          </p15:clr>
        </p15:guide>
        <p15:guide id="12" orient="horz" pos="3657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u und Bild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7ADB1B7-D7BB-4A68-B126-26146B510C2B}"/>
              </a:ext>
            </a:extLst>
          </p:cNvPr>
          <p:cNvSpPr/>
          <p:nvPr/>
        </p:nvSpPr>
        <p:spPr>
          <a:xfrm>
            <a:off x="0" y="0"/>
            <a:ext cx="422379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752D3F4-33C7-4B89-988F-AC5DB6D22C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3792" y="0"/>
            <a:ext cx="7968208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DF3110-C773-4505-BA0B-2571DAA113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1" y="6309320"/>
            <a:ext cx="1439996" cy="3840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AF169F2-AE4C-4205-AC77-F6FCE901F0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96" y="6390000"/>
            <a:ext cx="1329398" cy="2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08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661" userDrawn="1">
          <p15:clr>
            <a:srgbClr val="5ACBF0"/>
          </p15:clr>
        </p15:guide>
        <p15:guide id="6" pos="7680" userDrawn="1">
          <p15:clr>
            <a:srgbClr val="5ACBF0"/>
          </p15:clr>
        </p15:guide>
        <p15:guide id="7" orient="horz" pos="4320" userDrawn="1">
          <p15:clr>
            <a:srgbClr val="5ACBF0"/>
          </p15:clr>
        </p15:guide>
        <p15:guide id="8" orient="horz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oNot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F4F3C99-89D0-415B-94E4-4CA6852C1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de-CH" sz="9600" b="1" dirty="0">
                <a:solidFill>
                  <a:schemeClr val="tx1"/>
                </a:solidFill>
              </a:rPr>
              <a:t>Folienmaster Ende</a:t>
            </a:r>
          </a:p>
          <a:p>
            <a:pPr algn="ctr"/>
            <a:r>
              <a:rPr lang="de-CH" sz="8800" dirty="0">
                <a:solidFill>
                  <a:schemeClr val="tx1"/>
                </a:solidFill>
              </a:rPr>
              <a:t>Alle nachfolgende Folien löschen</a:t>
            </a:r>
          </a:p>
        </p:txBody>
      </p:sp>
    </p:spTree>
    <p:extLst>
      <p:ext uri="{BB962C8B-B14F-4D97-AF65-F5344CB8AC3E}">
        <p14:creationId xmlns:p14="http://schemas.microsoft.com/office/powerpoint/2010/main" val="3123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2F7A1EA-7BC4-4A93-A821-3BB9948A906A}"/>
              </a:ext>
            </a:extLst>
          </p:cNvPr>
          <p:cNvSpPr/>
          <p:nvPr/>
        </p:nvSpPr>
        <p:spPr>
          <a:xfrm>
            <a:off x="263352" y="1268760"/>
            <a:ext cx="11737304" cy="286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348023-50DB-4CC5-9A82-0F143C6E7F40}"/>
              </a:ext>
            </a:extLst>
          </p:cNvPr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0CB823-C5CA-4B28-9A69-29E114F6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00" y="3212975"/>
            <a:ext cx="10656000" cy="2879849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None/>
              <a:defRPr sz="2400">
                <a:solidFill>
                  <a:schemeClr val="tx1"/>
                </a:solidFill>
              </a:defRPr>
            </a:lvl2pPr>
            <a:lvl3pPr marL="0" indent="0">
              <a:buNone/>
              <a:defRPr sz="2400">
                <a:solidFill>
                  <a:schemeClr val="tx1"/>
                </a:solidFill>
              </a:defRPr>
            </a:lvl3pPr>
            <a:lvl4pPr marL="0" indent="0">
              <a:buNone/>
              <a:defRPr sz="2400">
                <a:solidFill>
                  <a:schemeClr val="tx1"/>
                </a:solidFill>
              </a:defRPr>
            </a:lvl4pPr>
            <a:lvl5pPr marL="0" indent="0">
              <a:buNone/>
              <a:defRPr sz="2400">
                <a:solidFill>
                  <a:schemeClr val="tx1"/>
                </a:solidFill>
              </a:defRPr>
            </a:lvl5pPr>
            <a:lvl6pPr marL="0" indent="0">
              <a:buNone/>
              <a:defRPr sz="2400">
                <a:solidFill>
                  <a:schemeClr val="tx1"/>
                </a:solidFill>
              </a:defRPr>
            </a:lvl6pPr>
            <a:lvl7pPr marL="0" indent="0">
              <a:buNone/>
              <a:defRPr sz="2400">
                <a:solidFill>
                  <a:schemeClr val="tx1"/>
                </a:solidFill>
              </a:defRPr>
            </a:lvl7pPr>
            <a:lvl8pPr marL="0" indent="0">
              <a:buNone/>
              <a:defRPr sz="2400">
                <a:solidFill>
                  <a:schemeClr val="tx1"/>
                </a:solidFill>
              </a:defRPr>
            </a:lvl8pPr>
            <a:lvl9pPr marL="0" indent="0">
              <a:buNone/>
              <a:defRPr sz="2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0C7EA8-29BA-4A1A-8BD1-1436EE74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1C1A-57B0-4E7F-9DCA-F8D01659B4FA}" type="datetime1">
              <a:rPr lang="de-CH" smtClean="0"/>
              <a:t>07.12.2022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B0919-1D10-4415-B2E9-0027B1AF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DED6E-0266-4731-AEB0-8F43854A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559F90-346C-4991-BDB0-00FA5EA9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00" y="620688"/>
            <a:ext cx="10656000" cy="1728191"/>
          </a:xfrm>
        </p:spPr>
        <p:txBody>
          <a:bodyPr anchor="b" anchorCtr="0"/>
          <a:lstStyle>
            <a:lvl1pPr>
              <a:defRPr sz="6000">
                <a:solidFill>
                  <a:schemeClr val="bg1"/>
                </a:solidFill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  <a:lvl6pPr>
              <a:defRPr sz="6000">
                <a:solidFill>
                  <a:schemeClr val="bg1"/>
                </a:solidFill>
              </a:defRPr>
            </a:lvl6pPr>
            <a:lvl7pPr>
              <a:defRPr sz="6000">
                <a:solidFill>
                  <a:schemeClr val="bg1"/>
                </a:solidFill>
              </a:defRPr>
            </a:lvl7pPr>
            <a:lvl8pPr>
              <a:defRPr sz="6000">
                <a:solidFill>
                  <a:schemeClr val="bg1"/>
                </a:solidFill>
              </a:defRPr>
            </a:lvl8pPr>
            <a:lvl9pPr>
              <a:defRPr sz="6000">
                <a:solidFill>
                  <a:schemeClr val="bg1"/>
                </a:solidFill>
              </a:defRPr>
            </a:lvl9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375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483" userDrawn="1">
          <p15:clr>
            <a:srgbClr val="5ACBF0"/>
          </p15:clr>
        </p15:guide>
        <p15:guide id="8" orient="horz" pos="2024" userDrawn="1">
          <p15:clr>
            <a:srgbClr val="5ACBF0"/>
          </p15:clr>
        </p15:guide>
        <p15:guide id="9" orient="horz" pos="3838" userDrawn="1">
          <p15:clr>
            <a:srgbClr val="5ACBF0"/>
          </p15:clr>
        </p15:guide>
        <p15:guide id="10" orient="horz" pos="1480" userDrawn="1">
          <p15:clr>
            <a:srgbClr val="5ACBF0"/>
          </p15:clr>
        </p15:guide>
        <p15:guide id="11" orient="horz" pos="391" userDrawn="1">
          <p15:clr>
            <a:srgbClr val="5ACBF0"/>
          </p15:clr>
        </p15:guide>
        <p15:guide id="12" pos="7197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1E3AB-02C0-4617-97AC-1B95E7DC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557EF1-B711-44F8-A225-A1962007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277F5-751F-4241-9B33-935A456BFFEA}" type="datetime1">
              <a:rPr lang="de-CH" smtClean="0"/>
              <a:t>07.12.2022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652254-6AB6-4679-A897-852A1A11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C164ED-C173-4580-BFAC-4F14F9C9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880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483" userDrawn="1">
          <p15:clr>
            <a:srgbClr val="5ACBF0"/>
          </p15:clr>
        </p15:guide>
        <p15:guide id="20" orient="horz" pos="1026" userDrawn="1">
          <p15:clr>
            <a:srgbClr val="5ACBF0"/>
          </p15:clr>
        </p15:guide>
        <p15:guide id="21" orient="horz" pos="890" userDrawn="1">
          <p15:clr>
            <a:srgbClr val="5ACBF0"/>
          </p15:clr>
        </p15:guide>
        <p15:guide id="22" orient="horz" pos="164" userDrawn="1">
          <p15:clr>
            <a:srgbClr val="5ACBF0"/>
          </p15:clr>
        </p15:guide>
        <p15:guide id="23" pos="7197" userDrawn="1">
          <p15:clr>
            <a:srgbClr val="5ACBF0"/>
          </p15:clr>
        </p15:guide>
        <p15:guide id="24" orient="horz" pos="3838" userDrawn="1">
          <p15:clr>
            <a:srgbClr val="5ACBF0"/>
          </p15:clr>
        </p15:guide>
        <p15:guide id="25" orient="horz" pos="2387" userDrawn="1">
          <p15:clr>
            <a:srgbClr val="5ACBF0"/>
          </p15:clr>
        </p15:guide>
        <p15:guide id="26" orient="horz" pos="2478" userDrawn="1">
          <p15:clr>
            <a:srgbClr val="5ACBF0"/>
          </p15:clr>
        </p15:guide>
        <p15:guide id="27" pos="3795" userDrawn="1">
          <p15:clr>
            <a:srgbClr val="5ACBF0"/>
          </p15:clr>
        </p15:guide>
        <p15:guide id="28" pos="3885" userDrawn="1">
          <p15:clr>
            <a:srgbClr val="5ACBF0"/>
          </p15:clr>
        </p15:guide>
        <p15:guide id="29" pos="2094" userDrawn="1">
          <p15:clr>
            <a:srgbClr val="5ACBF0"/>
          </p15:clr>
        </p15:guide>
        <p15:guide id="30" pos="2184" userDrawn="1">
          <p15:clr>
            <a:srgbClr val="5ACBF0"/>
          </p15:clr>
        </p15:guide>
        <p15:guide id="31" pos="2661" userDrawn="1">
          <p15:clr>
            <a:srgbClr val="5ACBF0"/>
          </p15:clr>
        </p15:guide>
        <p15:guide id="32" pos="2751" userDrawn="1">
          <p15:clr>
            <a:srgbClr val="5ACBF0"/>
          </p15:clr>
        </p15:guide>
        <p15:guide id="33" pos="4929" userDrawn="1">
          <p15:clr>
            <a:srgbClr val="5ACBF0"/>
          </p15:clr>
        </p15:guide>
        <p15:guide id="34" pos="5019" userDrawn="1">
          <p15:clr>
            <a:srgbClr val="5ACBF0"/>
          </p15:clr>
        </p15:guide>
        <p15:guide id="35" pos="5496" userDrawn="1">
          <p15:clr>
            <a:srgbClr val="5ACBF0"/>
          </p15:clr>
        </p15:guide>
        <p15:guide id="36" pos="5586" userDrawn="1">
          <p15:clr>
            <a:srgbClr val="5ACBF0"/>
          </p15:clr>
        </p15:guide>
        <p15:guide id="37" pos="1527" userDrawn="1">
          <p15:clr>
            <a:srgbClr val="5ACBF0"/>
          </p15:clr>
        </p15:guide>
        <p15:guide id="38" pos="1617" userDrawn="1">
          <p15:clr>
            <a:srgbClr val="5ACBF0"/>
          </p15:clr>
        </p15:guide>
        <p15:guide id="39" pos="6063" userDrawn="1">
          <p15:clr>
            <a:srgbClr val="5ACBF0"/>
          </p15:clr>
        </p15:guide>
        <p15:guide id="40" pos="6153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B91D0-E8C0-4FED-87E1-A1910D54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549B4-DF06-4790-9D1A-53B3F86B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00" y="1628802"/>
            <a:ext cx="10656000" cy="446402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6BEBDE-620F-440D-8C58-746C8F0B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6C9C-7009-4E0F-A824-9860BBD2EB43}" type="datetime1">
              <a:rPr lang="de-CH" smtClean="0"/>
              <a:t>07.12.2022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260E6D-7214-43F7-9F60-AEA4F56F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7F16F5-B7BF-4998-AA80-A9423A32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2691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95" userDrawn="1">
          <p15:clr>
            <a:srgbClr val="5ACBF0"/>
          </p15:clr>
        </p15:guide>
        <p15:guide id="14" orient="horz" pos="1026" userDrawn="1">
          <p15:clr>
            <a:srgbClr val="5ACBF0"/>
          </p15:clr>
        </p15:guide>
        <p15:guide id="15" orient="horz" pos="890" userDrawn="1">
          <p15:clr>
            <a:srgbClr val="5ACBF0"/>
          </p15:clr>
        </p15:guide>
        <p15:guide id="16" orient="horz" pos="164" userDrawn="1">
          <p15:clr>
            <a:srgbClr val="5ACBF0"/>
          </p15:clr>
        </p15:guide>
        <p15:guide id="17" orient="horz" pos="3838" userDrawn="1">
          <p15:clr>
            <a:srgbClr val="5ACBF0"/>
          </p15:clr>
        </p15:guide>
        <p15:guide id="18" orient="horz" pos="2387" userDrawn="1">
          <p15:clr>
            <a:srgbClr val="5ACBF0"/>
          </p15:clr>
        </p15:guide>
        <p15:guide id="19" orient="horz" pos="2478" userDrawn="1">
          <p15:clr>
            <a:srgbClr val="5ACBF0"/>
          </p15:clr>
        </p15:guide>
        <p15:guide id="20" pos="3885" userDrawn="1">
          <p15:clr>
            <a:srgbClr val="5ACBF0"/>
          </p15:clr>
        </p15:guide>
        <p15:guide id="21" pos="484" userDrawn="1">
          <p15:clr>
            <a:srgbClr val="5ACBF0"/>
          </p15:clr>
        </p15:guide>
        <p15:guide id="22" pos="719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6F5E2-A132-45F8-BFEE-B52760D0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077B2-6F46-4FFF-9219-84330DB25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408" y="1628776"/>
            <a:ext cx="5256000" cy="44640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33520-11A0-4606-914B-E168BB8D1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000" y="1628776"/>
            <a:ext cx="5256000" cy="446404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68F840-F398-4C1F-AFF3-1DD309F1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4C05-391D-4248-882D-69CF6C771021}" type="datetime1">
              <a:rPr lang="de-CH" smtClean="0"/>
              <a:t>07.12.2022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AFFB21-5770-4EEA-8122-13D13719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830E2-D8DC-4898-A2F6-CADAC58A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6234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885" userDrawn="1">
          <p15:clr>
            <a:srgbClr val="5ACBF0"/>
          </p15:clr>
        </p15:guide>
        <p15:guide id="10" pos="3795" userDrawn="1">
          <p15:clr>
            <a:srgbClr val="5ACBF0"/>
          </p15:clr>
        </p15:guide>
        <p15:guide id="11" pos="483" userDrawn="1">
          <p15:clr>
            <a:srgbClr val="5ACBF0"/>
          </p15:clr>
        </p15:guide>
        <p15:guide id="12" pos="7197" userDrawn="1">
          <p15:clr>
            <a:srgbClr val="5ACBF0"/>
          </p15:clr>
        </p15:guide>
        <p15:guide id="13" orient="horz" pos="1026" userDrawn="1">
          <p15:clr>
            <a:srgbClr val="5ACBF0"/>
          </p15:clr>
        </p15:guide>
        <p15:guide id="14" orient="horz" pos="890" userDrawn="1">
          <p15:clr>
            <a:srgbClr val="5ACBF0"/>
          </p15:clr>
        </p15:guide>
        <p15:guide id="15" orient="horz" pos="164" userDrawn="1">
          <p15:clr>
            <a:srgbClr val="5ACBF0"/>
          </p15:clr>
        </p15:guide>
        <p15:guide id="16" orient="horz" pos="383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F5128-098C-412B-9B43-514EBE832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08" y="1628800"/>
            <a:ext cx="5256000" cy="756000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F95416-562D-43D3-8C0B-D0398902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8" y="2708944"/>
            <a:ext cx="5256000" cy="338435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CDD2FD-2EDC-4251-910C-619C546AF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8008" y="1628800"/>
            <a:ext cx="5256000" cy="756000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24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3E9FD4-DB11-4BC2-B820-1350C4734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8008" y="2708944"/>
            <a:ext cx="5256000" cy="338435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EB06D5-DC09-4708-9EFE-6633200B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C56E-EFDA-43B4-A0B1-6297CA9C2A6E}" type="datetime1">
              <a:rPr lang="de-CH" smtClean="0"/>
              <a:t>07.12.2022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CD8F4C-3AFC-4C74-AEBE-163ADB2B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1FEFB0-757A-488F-B83F-635E65C9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530424E-1A8A-4055-9FD6-22F8B106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6E4E724-A48D-497A-9E8A-8651C5B5A954}"/>
              </a:ext>
            </a:extLst>
          </p:cNvPr>
          <p:cNvGrpSpPr/>
          <p:nvPr/>
        </p:nvGrpSpPr>
        <p:grpSpPr>
          <a:xfrm>
            <a:off x="2819993" y="2456892"/>
            <a:ext cx="1152000" cy="144016"/>
            <a:chOff x="2507134" y="3573016"/>
            <a:chExt cx="1152000" cy="14401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3C4A4E4-A093-4BB2-A75B-3E8A212E7DC8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7D81EFF-AC2C-40AC-944B-16482FC6C479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FCE96BC-708F-4EDF-86EB-1F28CE54216F}"/>
              </a:ext>
            </a:extLst>
          </p:cNvPr>
          <p:cNvGrpSpPr/>
          <p:nvPr/>
        </p:nvGrpSpPr>
        <p:grpSpPr>
          <a:xfrm>
            <a:off x="8220008" y="2456892"/>
            <a:ext cx="1152000" cy="144016"/>
            <a:chOff x="2507134" y="3573016"/>
            <a:chExt cx="1152000" cy="14401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F3247F3-F708-460F-9EA1-C457512BEE96}"/>
                </a:ext>
              </a:extLst>
            </p:cNvPr>
            <p:cNvCxnSpPr>
              <a:cxnSpLocks/>
            </p:cNvCxnSpPr>
            <p:nvPr/>
          </p:nvCxnSpPr>
          <p:spPr>
            <a:xfrm>
              <a:off x="2507134" y="3645048"/>
              <a:ext cx="1152000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C11DE2D-8D7E-4D1A-9BE5-C0AC4035CE6B}"/>
                </a:ext>
              </a:extLst>
            </p:cNvPr>
            <p:cNvSpPr/>
            <p:nvPr/>
          </p:nvSpPr>
          <p:spPr>
            <a:xfrm>
              <a:off x="2999656" y="357301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89282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95" userDrawn="1">
          <p15:clr>
            <a:srgbClr val="5ACBF0"/>
          </p15:clr>
        </p15:guide>
        <p15:guide id="12" pos="3885" userDrawn="1">
          <p15:clr>
            <a:srgbClr val="5ACBF0"/>
          </p15:clr>
        </p15:guide>
        <p15:guide id="13" pos="7197" userDrawn="1">
          <p15:clr>
            <a:srgbClr val="5ACBF0"/>
          </p15:clr>
        </p15:guide>
        <p15:guide id="14" orient="horz" pos="1706" userDrawn="1">
          <p15:clr>
            <a:srgbClr val="5ACBF0"/>
          </p15:clr>
        </p15:guide>
        <p15:guide id="15" orient="horz" pos="1502" userDrawn="1">
          <p15:clr>
            <a:srgbClr val="5ACBF0"/>
          </p15:clr>
        </p15:guide>
        <p15:guide id="16" orient="horz" pos="1026" userDrawn="1">
          <p15:clr>
            <a:srgbClr val="5ACBF0"/>
          </p15:clr>
        </p15:guide>
        <p15:guide id="17" orient="horz" pos="890" userDrawn="1">
          <p15:clr>
            <a:srgbClr val="5ACBF0"/>
          </p15:clr>
        </p15:guide>
        <p15:guide id="18" orient="horz" pos="164" userDrawn="1">
          <p15:clr>
            <a:srgbClr val="5ACBF0"/>
          </p15:clr>
        </p15:guide>
        <p15:guide id="19" orient="horz" pos="3838" userDrawn="1">
          <p15:clr>
            <a:srgbClr val="5ACBF0"/>
          </p15:clr>
        </p15:guide>
        <p15:guide id="20" pos="483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11CAA6-82CC-4976-911B-8D4379136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764" y="5517232"/>
            <a:ext cx="10656000" cy="576064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  <a:lvl6pPr marL="0" indent="0">
              <a:spcAft>
                <a:spcPts val="0"/>
              </a:spcAft>
              <a:buNone/>
              <a:defRPr sz="1600"/>
            </a:lvl6pPr>
            <a:lvl7pPr marL="0" indent="0">
              <a:spcAft>
                <a:spcPts val="0"/>
              </a:spcAft>
              <a:buNone/>
              <a:defRPr sz="1600"/>
            </a:lvl7pPr>
            <a:lvl8pPr marL="0" indent="0">
              <a:spcAft>
                <a:spcPts val="0"/>
              </a:spcAft>
              <a:buNone/>
              <a:defRPr sz="1600"/>
            </a:lvl8pPr>
            <a:lvl9pPr marL="0" indent="0">
              <a:spcAft>
                <a:spcPts val="0"/>
              </a:spcAft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0C9F45-71D3-484F-BDC4-B34A9124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3EA3-7ACE-4959-A2E8-D6C53E659EA6}" type="datetime1">
              <a:rPr lang="de-CH" smtClean="0"/>
              <a:t>07.12.2022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DC2D11-7699-4E2E-A36F-1A1920AA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8A8CCD-FD13-4ADF-867A-497A93B9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6E4AD5F-EF7C-4FB3-8BE1-E16696B2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BDC3F45-2DA2-438E-93AF-1F6E9FE686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763" y="1628800"/>
            <a:ext cx="10656000" cy="37448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8092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483" userDrawn="1">
          <p15:clr>
            <a:srgbClr val="5ACBF0"/>
          </p15:clr>
        </p15:guide>
        <p15:guide id="10" pos="7197" userDrawn="1">
          <p15:clr>
            <a:srgbClr val="5ACBF0"/>
          </p15:clr>
        </p15:guide>
        <p15:guide id="11" orient="horz" pos="1026" userDrawn="1">
          <p15:clr>
            <a:srgbClr val="5ACBF0"/>
          </p15:clr>
        </p15:guide>
        <p15:guide id="12" orient="horz" pos="890" userDrawn="1">
          <p15:clr>
            <a:srgbClr val="5ACBF0"/>
          </p15:clr>
        </p15:guide>
        <p15:guide id="13" orient="horz" pos="164" userDrawn="1">
          <p15:clr>
            <a:srgbClr val="5ACBF0"/>
          </p15:clr>
        </p15:guide>
        <p15:guide id="14" orient="horz" pos="3385" userDrawn="1">
          <p15:clr>
            <a:srgbClr val="5ACBF0"/>
          </p15:clr>
        </p15:guide>
        <p15:guide id="15" orient="horz" pos="3475" userDrawn="1">
          <p15:clr>
            <a:srgbClr val="5ACBF0"/>
          </p15:clr>
        </p15:guide>
        <p15:guide id="16" orient="horz" pos="383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1E3AB-02C0-4617-97AC-1B95E7DC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557EF1-B711-44F8-A225-A1962007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8E75-3692-4012-8F5B-0355B54CE8AF}" type="datetime1">
              <a:rPr lang="de-CH" smtClean="0"/>
              <a:t>07.12.2022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652254-6AB6-4679-A897-852A1A11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Besucherwesen / Basispräsentation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C164ED-C173-4580-BFAC-4F14F9C9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E634F79-D93C-4C64-81DB-72BE8285A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8775"/>
            <a:ext cx="12192000" cy="44640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9721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483" userDrawn="1">
          <p15:clr>
            <a:srgbClr val="5ACBF0"/>
          </p15:clr>
        </p15:guide>
        <p15:guide id="10" pos="7197" userDrawn="1">
          <p15:clr>
            <a:srgbClr val="5ACBF0"/>
          </p15:clr>
        </p15:guide>
        <p15:guide id="11" orient="horz" pos="1026" userDrawn="1">
          <p15:clr>
            <a:srgbClr val="5ACBF0"/>
          </p15:clr>
        </p15:guide>
        <p15:guide id="12" orient="horz" pos="3838" userDrawn="1">
          <p15:clr>
            <a:srgbClr val="5ACBF0"/>
          </p15:clr>
        </p15:guide>
        <p15:guide id="13" orient="horz" pos="890" userDrawn="1">
          <p15:clr>
            <a:srgbClr val="5ACBF0"/>
          </p15:clr>
        </p15:guide>
        <p15:guide id="14" orient="horz" pos="164" userDrawn="1">
          <p15:clr>
            <a:srgbClr val="5ACBF0"/>
          </p15:clr>
        </p15:guide>
        <p15:guide id="15" pos="7680" userDrawn="1">
          <p15:clr>
            <a:srgbClr val="5ACBF0"/>
          </p15:clr>
        </p15:guide>
        <p15:guide id="1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1722B2F-5F7C-4B41-A3A7-CFCEF7FA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00" y="261343"/>
            <a:ext cx="10656000" cy="11516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B80C4C-AC1F-452A-9B94-C222B885E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00" y="1629000"/>
            <a:ext cx="10656000" cy="44640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Level 6</a:t>
            </a:r>
          </a:p>
          <a:p>
            <a:pPr lvl="6"/>
            <a:r>
              <a:rPr lang="de-DE" dirty="0"/>
              <a:t>Level 7</a:t>
            </a:r>
          </a:p>
          <a:p>
            <a:pPr lvl="7"/>
            <a:r>
              <a:rPr lang="de-DE" dirty="0"/>
              <a:t>Level 8</a:t>
            </a:r>
          </a:p>
          <a:p>
            <a:pPr lvl="8"/>
            <a:r>
              <a:rPr lang="de-DE" dirty="0"/>
              <a:t>Level 9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6685CE-0256-4A9A-B93D-9B9A820B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2484" y="6308849"/>
            <a:ext cx="720000" cy="360239"/>
          </a:xfrm>
          <a:prstGeom prst="rect">
            <a:avLst/>
          </a:prstGeom>
        </p:spPr>
        <p:txBody>
          <a:bodyPr vert="horz" lIns="0" tIns="18000" rIns="0" bIns="0" rtlCol="0" anchor="ctr" anchorCtr="0">
            <a:noAutofit/>
          </a:bodyPr>
          <a:lstStyle>
            <a:lvl1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1pPr>
            <a:lvl2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2pPr>
            <a:lvl3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3pPr>
            <a:lvl4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4pPr>
            <a:lvl5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5pPr>
            <a:lvl6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6pPr>
            <a:lvl7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7pPr>
            <a:lvl8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8pPr>
            <a:lvl9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9pPr>
          </a:lstStyle>
          <a:p>
            <a:fld id="{027D18F7-2B14-4180-B904-38B07545B047}" type="datetime1">
              <a:rPr lang="de-CH" smtClean="0"/>
              <a:t>07.12.2022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4D2824-4842-4CF8-A9FD-F9BB0E47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3" y="6308849"/>
            <a:ext cx="5977260" cy="360239"/>
          </a:xfrm>
          <a:prstGeom prst="rect">
            <a:avLst/>
          </a:prstGeom>
        </p:spPr>
        <p:txBody>
          <a:bodyPr vert="horz" lIns="0" tIns="18000" rIns="0" bIns="0" rtlCol="0" anchor="ctr" anchorCtr="0">
            <a:noAutofit/>
          </a:bodyPr>
          <a:lstStyle>
            <a:lvl1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1pPr>
            <a:lvl2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2pPr>
            <a:lvl3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3pPr>
            <a:lvl4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4pPr>
            <a:lvl5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5pPr>
            <a:lvl6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6pPr>
            <a:lvl7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7pPr>
            <a:lvl8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8pPr>
            <a:lvl9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9pPr>
          </a:lstStyle>
          <a:p>
            <a:r>
              <a:rPr lang="de-CH"/>
              <a:t>Besucherwesen / Basispräsentation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40910-AF85-4786-9371-8B5230026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8568" y="6309568"/>
            <a:ext cx="216000" cy="360239"/>
          </a:xfrm>
          <a:prstGeom prst="rect">
            <a:avLst/>
          </a:prstGeom>
        </p:spPr>
        <p:txBody>
          <a:bodyPr vert="horz" lIns="0" tIns="18000" rIns="0" bIns="0" rtlCol="0" anchor="ctr" anchorCtr="0">
            <a:noAutofit/>
          </a:bodyPr>
          <a:lstStyle>
            <a:lvl1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1pPr>
            <a:lvl2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2pPr>
            <a:lvl3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3pPr>
            <a:lvl4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4pPr>
            <a:lvl5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5pPr>
            <a:lvl6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6pPr>
            <a:lvl7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7pPr>
            <a:lvl8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8pPr>
            <a:lvl9pPr marL="0" indent="0" algn="r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None/>
              <a:defRPr sz="800">
                <a:solidFill>
                  <a:schemeClr val="tx1"/>
                </a:solidFill>
              </a:defRPr>
            </a:lvl9pPr>
          </a:lstStyle>
          <a:p>
            <a:fld id="{B1850CCB-7844-4799-8394-8D148654EAAC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A4835CD-712F-4512-824E-D7C713511044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9" y="6309320"/>
            <a:ext cx="1440000" cy="3840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ED6820-CEEF-4A09-9E9D-02CC62B501AD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95" y="6390000"/>
            <a:ext cx="1329400" cy="2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2pPr>
      <a:lvl3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3pPr>
      <a:lvl4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4pPr>
      <a:lvl5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5pPr>
      <a:lvl6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6pPr>
      <a:lvl7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7pPr>
      <a:lvl8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8pPr>
      <a:lvl9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9pPr>
    </p:titleStyle>
    <p:bodyStyle>
      <a:lvl1pPr marL="228600" indent="-22860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Clr>
          <a:schemeClr val="tx2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1600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216000" algn="l" defTabSz="914400" rtl="0" eaLnBrk="1" latinLnBrk="0" hangingPunct="1">
        <a:lnSpc>
          <a:spcPct val="118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57200" indent="-45720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00" indent="-23040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Clr>
          <a:schemeClr val="tx2"/>
        </a:buClr>
        <a:buSzPct val="11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0" indent="-21600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" indent="-457200" algn="l" defTabSz="914400" rtl="0" eaLnBrk="1" latinLnBrk="0" hangingPunct="1">
        <a:lnSpc>
          <a:spcPct val="118000"/>
        </a:lnSpc>
        <a:spcBef>
          <a:spcPts val="0"/>
        </a:spcBef>
        <a:spcAft>
          <a:spcPts val="60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+mj-lt"/>
        <a:buAutoNum type="arabicPeriod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4" Type="http://schemas.openxmlformats.org/officeDocument/2006/relationships/image" Target="../media/image11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kehrsbetriebeZuerich/catmapl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3320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4B5DE5E1-D739-417F-9FF8-0DE4657B9D90}"/>
              </a:ext>
            </a:extLst>
          </p:cNvPr>
          <p:cNvSpPr txBox="1">
            <a:spLocks/>
          </p:cNvSpPr>
          <p:nvPr/>
        </p:nvSpPr>
        <p:spPr>
          <a:xfrm>
            <a:off x="263352" y="4298000"/>
            <a:ext cx="8136904" cy="9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0"/>
              </a:spcAft>
            </a:pPr>
            <a:r>
              <a:rPr lang="de-CH" dirty="0" smtClean="0">
                <a:solidFill>
                  <a:schemeClr val="bg1"/>
                </a:solidFill>
              </a:rPr>
              <a:t>Data-</a:t>
            </a:r>
            <a:r>
              <a:rPr lang="de-CH" dirty="0" err="1" smtClean="0">
                <a:solidFill>
                  <a:schemeClr val="bg1"/>
                </a:solidFill>
              </a:rPr>
              <a:t>driven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 err="1" smtClean="0">
                <a:solidFill>
                  <a:schemeClr val="bg1"/>
                </a:solidFill>
              </a:rPr>
              <a:t>decision-making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 err="1" smtClean="0">
                <a:solidFill>
                  <a:schemeClr val="bg1"/>
                </a:solidFill>
              </a:rPr>
              <a:t>with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 err="1" smtClean="0">
                <a:solidFill>
                  <a:schemeClr val="bg1"/>
                </a:solidFill>
              </a:rPr>
              <a:t>Shiny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at Verkehrsbetriebe </a:t>
            </a:r>
            <a:r>
              <a:rPr lang="de-CH" dirty="0">
                <a:solidFill>
                  <a:schemeClr val="bg1"/>
                </a:solidFill>
              </a:rPr>
              <a:t>Zürich (VBZ)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1800" dirty="0">
                <a:solidFill>
                  <a:schemeClr val="bg1"/>
                </a:solidFill>
              </a:rPr>
              <a:t>Yana Neuenschwander / </a:t>
            </a:r>
            <a:r>
              <a:rPr lang="de-CH" sz="1800" dirty="0" err="1">
                <a:solidFill>
                  <a:schemeClr val="bg1"/>
                </a:solidFill>
              </a:rPr>
              <a:t>adminR</a:t>
            </a:r>
            <a:r>
              <a:rPr lang="de-CH" sz="1800" dirty="0">
                <a:solidFill>
                  <a:schemeClr val="bg1"/>
                </a:solidFill>
              </a:rPr>
              <a:t> / </a:t>
            </a:r>
            <a:r>
              <a:rPr lang="de-CH" sz="1800" dirty="0" err="1">
                <a:solidFill>
                  <a:schemeClr val="bg1"/>
                </a:solidFill>
              </a:rPr>
              <a:t>December</a:t>
            </a:r>
            <a:r>
              <a:rPr lang="de-CH" sz="1800" dirty="0">
                <a:solidFill>
                  <a:schemeClr val="bg1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001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BB2D9-3AE8-4A7E-9E45-5447F19B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60648"/>
            <a:ext cx="3672408" cy="1151657"/>
          </a:xfrm>
        </p:spPr>
        <p:txBody>
          <a:bodyPr/>
          <a:lstStyle/>
          <a:p>
            <a:r>
              <a:rPr lang="en-GB" sz="3000" dirty="0" smtClean="0"/>
              <a:t>Backend limitations</a:t>
            </a:r>
            <a:endParaRPr lang="en-GB" sz="30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09901B-0670-4440-8368-CD3B41F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277F5-751F-4241-9B33-935A456BFFEA}" type="datetime1">
              <a:rPr lang="de-CH" smtClean="0"/>
              <a:t>07.12.2022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CC6CF5-CF9E-4BCB-9CC8-7859D52D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10</a:t>
            </a:fld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16" y="0"/>
            <a:ext cx="6635384" cy="6858000"/>
          </a:xfrm>
          <a:prstGeom prst="rect">
            <a:avLst/>
          </a:prstGeom>
        </p:spPr>
      </p:pic>
      <p:sp>
        <p:nvSpPr>
          <p:cNvPr id="9" name="Textplatzhalter 6"/>
          <p:cNvSpPr txBox="1">
            <a:spLocks/>
          </p:cNvSpPr>
          <p:nvPr/>
        </p:nvSpPr>
        <p:spPr>
          <a:xfrm>
            <a:off x="84008" y="2060848"/>
            <a:ext cx="5472608" cy="214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160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7200" indent="-4572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400" indent="-2304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200" indent="-2160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" indent="-4572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/>
              <a:t>Hosting </a:t>
            </a:r>
            <a:r>
              <a:rPr lang="de-CH" dirty="0" err="1"/>
              <a:t>currently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non-enterprise </a:t>
            </a:r>
            <a:r>
              <a:rPr lang="de-CH" dirty="0" err="1"/>
              <a:t>Shiny</a:t>
            </a:r>
            <a:r>
              <a:rPr lang="de-CH" dirty="0"/>
              <a:t> </a:t>
            </a:r>
            <a:r>
              <a:rPr lang="de-CH" dirty="0" smtClean="0"/>
              <a:t>Server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>
                <a:sym typeface="Wingdings" panose="05000000000000000000" pitchFamily="2" charset="2"/>
              </a:rPr>
              <a:t>users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wait</a:t>
            </a:r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err="1"/>
              <a:t>Increasing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 smtClean="0"/>
              <a:t>reports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big</a:t>
            </a:r>
            <a:r>
              <a:rPr lang="de-CH" dirty="0" smtClean="0"/>
              <a:t> </a:t>
            </a:r>
            <a:r>
              <a:rPr lang="de-CH" dirty="0" err="1" smtClean="0"/>
              <a:t>amount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multiple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sources</a:t>
            </a:r>
            <a:r>
              <a:rPr lang="de-CH" dirty="0" smtClean="0"/>
              <a:t> </a:t>
            </a:r>
            <a:r>
              <a:rPr lang="de-CH" dirty="0" smtClean="0">
                <a:sym typeface="Wingdings" panose="05000000000000000000" pitchFamily="2" charset="2"/>
              </a:rPr>
              <a:t> limited </a:t>
            </a:r>
            <a:r>
              <a:rPr lang="de-CH" dirty="0" err="1" smtClean="0">
                <a:sym typeface="Wingdings" panose="05000000000000000000" pitchFamily="2" charset="2"/>
              </a:rPr>
              <a:t>performance</a:t>
            </a:r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CH" dirty="0" smtClean="0">
                <a:sym typeface="Wingdings" panose="05000000000000000000" pitchFamily="2" charset="2"/>
              </a:rPr>
              <a:t> </a:t>
            </a:r>
            <a:endParaRPr lang="de-CH" dirty="0"/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olidFill>
                <a:schemeClr val="tx2"/>
              </a:solidFill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40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Increasing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end </a:t>
            </a:r>
            <a:r>
              <a:rPr lang="de-CH" dirty="0" err="1" smtClean="0"/>
              <a:t>users</a:t>
            </a:r>
            <a:r>
              <a:rPr lang="de-CH" dirty="0" smtClean="0"/>
              <a:t> at VBZ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695AA8-535D-463C-ABE5-2231A2D6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991544" y="1700808"/>
            <a:ext cx="7920879" cy="3149660"/>
            <a:chOff x="695400" y="1985411"/>
            <a:chExt cx="10657000" cy="3383185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4A796C24-91A1-4168-AA83-2801DB894504}"/>
                </a:ext>
              </a:extLst>
            </p:cNvPr>
            <p:cNvGrpSpPr/>
            <p:nvPr/>
          </p:nvGrpSpPr>
          <p:grpSpPr>
            <a:xfrm>
              <a:off x="1559312" y="2344300"/>
              <a:ext cx="8928992" cy="2731723"/>
              <a:chOff x="1631504" y="1844824"/>
              <a:chExt cx="8928992" cy="2731723"/>
            </a:xfrm>
          </p:grpSpPr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4B5276E9-AA35-4E6E-B922-6756AD7D2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44824"/>
                <a:ext cx="0" cy="25202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E408DD7-D672-4D5D-9E82-C230D8F46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6212" y="3284513"/>
                <a:ext cx="8640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EE7529D-2F81-4FB7-A3EA-910104526AE7}"/>
                  </a:ext>
                </a:extLst>
              </p:cNvPr>
              <p:cNvSpPr/>
              <p:nvPr/>
            </p:nvSpPr>
            <p:spPr>
              <a:xfrm>
                <a:off x="1631504" y="4365103"/>
                <a:ext cx="8928992" cy="155298"/>
              </a:xfrm>
              <a:custGeom>
                <a:avLst/>
                <a:gdLst>
                  <a:gd name="connsiteX0" fmla="*/ 0 w 8640960"/>
                  <a:gd name="connsiteY0" fmla="*/ 0 h 144016"/>
                  <a:gd name="connsiteX1" fmla="*/ 8640960 w 8640960"/>
                  <a:gd name="connsiteY1" fmla="*/ 0 h 144016"/>
                  <a:gd name="connsiteX2" fmla="*/ 8640960 w 8640960"/>
                  <a:gd name="connsiteY2" fmla="*/ 144016 h 144016"/>
                  <a:gd name="connsiteX3" fmla="*/ 0 w 8640960"/>
                  <a:gd name="connsiteY3" fmla="*/ 144016 h 144016"/>
                  <a:gd name="connsiteX4" fmla="*/ 0 w 8640960"/>
                  <a:gd name="connsiteY4" fmla="*/ 0 h 144016"/>
                  <a:gd name="connsiteX0" fmla="*/ 0 w 8640960"/>
                  <a:gd name="connsiteY0" fmla="*/ 0 h 144082"/>
                  <a:gd name="connsiteX1" fmla="*/ 8640960 w 8640960"/>
                  <a:gd name="connsiteY1" fmla="*/ 0 h 144082"/>
                  <a:gd name="connsiteX2" fmla="*/ 8640960 w 8640960"/>
                  <a:gd name="connsiteY2" fmla="*/ 144016 h 144082"/>
                  <a:gd name="connsiteX3" fmla="*/ 2291287 w 8640960"/>
                  <a:gd name="connsiteY3" fmla="*/ 144082 h 144082"/>
                  <a:gd name="connsiteX4" fmla="*/ 0 w 8640960"/>
                  <a:gd name="connsiteY4" fmla="*/ 144016 h 144082"/>
                  <a:gd name="connsiteX5" fmla="*/ 0 w 8640960"/>
                  <a:gd name="connsiteY5" fmla="*/ 0 h 144082"/>
                  <a:gd name="connsiteX0" fmla="*/ 2291287 w 8640960"/>
                  <a:gd name="connsiteY0" fmla="*/ 144082 h 235522"/>
                  <a:gd name="connsiteX1" fmla="*/ 0 w 8640960"/>
                  <a:gd name="connsiteY1" fmla="*/ 144016 h 235522"/>
                  <a:gd name="connsiteX2" fmla="*/ 0 w 8640960"/>
                  <a:gd name="connsiteY2" fmla="*/ 0 h 235522"/>
                  <a:gd name="connsiteX3" fmla="*/ 8640960 w 8640960"/>
                  <a:gd name="connsiteY3" fmla="*/ 0 h 235522"/>
                  <a:gd name="connsiteX4" fmla="*/ 8640960 w 8640960"/>
                  <a:gd name="connsiteY4" fmla="*/ 144016 h 235522"/>
                  <a:gd name="connsiteX5" fmla="*/ 2382727 w 8640960"/>
                  <a:gd name="connsiteY5" fmla="*/ 235522 h 235522"/>
                  <a:gd name="connsiteX0" fmla="*/ 2291287 w 8640960"/>
                  <a:gd name="connsiteY0" fmla="*/ 144082 h 144082"/>
                  <a:gd name="connsiteX1" fmla="*/ 0 w 8640960"/>
                  <a:gd name="connsiteY1" fmla="*/ 144016 h 144082"/>
                  <a:gd name="connsiteX2" fmla="*/ 0 w 8640960"/>
                  <a:gd name="connsiteY2" fmla="*/ 0 h 144082"/>
                  <a:gd name="connsiteX3" fmla="*/ 8640960 w 8640960"/>
                  <a:gd name="connsiteY3" fmla="*/ 0 h 144082"/>
                  <a:gd name="connsiteX4" fmla="*/ 8640960 w 8640960"/>
                  <a:gd name="connsiteY4" fmla="*/ 144016 h 144082"/>
                  <a:gd name="connsiteX0" fmla="*/ 0 w 8640960"/>
                  <a:gd name="connsiteY0" fmla="*/ 144016 h 144016"/>
                  <a:gd name="connsiteX1" fmla="*/ 0 w 8640960"/>
                  <a:gd name="connsiteY1" fmla="*/ 0 h 144016"/>
                  <a:gd name="connsiteX2" fmla="*/ 8640960 w 8640960"/>
                  <a:gd name="connsiteY2" fmla="*/ 0 h 144016"/>
                  <a:gd name="connsiteX3" fmla="*/ 8640960 w 8640960"/>
                  <a:gd name="connsiteY3" fmla="*/ 144016 h 14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40960" h="144016">
                    <a:moveTo>
                      <a:pt x="0" y="144016"/>
                    </a:moveTo>
                    <a:lnTo>
                      <a:pt x="0" y="0"/>
                    </a:lnTo>
                    <a:lnTo>
                      <a:pt x="8640960" y="0"/>
                    </a:lnTo>
                    <a:lnTo>
                      <a:pt x="8640960" y="144016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Rechteck 10">
                <a:extLst>
                  <a:ext uri="{FF2B5EF4-FFF2-40B4-BE49-F238E27FC236}">
                    <a16:creationId xmlns:a16="http://schemas.microsoft.com/office/drawing/2014/main" id="{E973E2FC-898E-415D-9462-5AF925CE3D1E}"/>
                  </a:ext>
                </a:extLst>
              </p:cNvPr>
              <p:cNvSpPr/>
              <p:nvPr/>
            </p:nvSpPr>
            <p:spPr>
              <a:xfrm>
                <a:off x="5231536" y="4365104"/>
                <a:ext cx="1728560" cy="200502"/>
              </a:xfrm>
              <a:custGeom>
                <a:avLst/>
                <a:gdLst>
                  <a:gd name="connsiteX0" fmla="*/ 0 w 8640960"/>
                  <a:gd name="connsiteY0" fmla="*/ 0 h 144016"/>
                  <a:gd name="connsiteX1" fmla="*/ 8640960 w 8640960"/>
                  <a:gd name="connsiteY1" fmla="*/ 0 h 144016"/>
                  <a:gd name="connsiteX2" fmla="*/ 8640960 w 8640960"/>
                  <a:gd name="connsiteY2" fmla="*/ 144016 h 144016"/>
                  <a:gd name="connsiteX3" fmla="*/ 0 w 8640960"/>
                  <a:gd name="connsiteY3" fmla="*/ 144016 h 144016"/>
                  <a:gd name="connsiteX4" fmla="*/ 0 w 8640960"/>
                  <a:gd name="connsiteY4" fmla="*/ 0 h 144016"/>
                  <a:gd name="connsiteX0" fmla="*/ 0 w 8640960"/>
                  <a:gd name="connsiteY0" fmla="*/ 0 h 144082"/>
                  <a:gd name="connsiteX1" fmla="*/ 8640960 w 8640960"/>
                  <a:gd name="connsiteY1" fmla="*/ 0 h 144082"/>
                  <a:gd name="connsiteX2" fmla="*/ 8640960 w 8640960"/>
                  <a:gd name="connsiteY2" fmla="*/ 144016 h 144082"/>
                  <a:gd name="connsiteX3" fmla="*/ 2291287 w 8640960"/>
                  <a:gd name="connsiteY3" fmla="*/ 144082 h 144082"/>
                  <a:gd name="connsiteX4" fmla="*/ 0 w 8640960"/>
                  <a:gd name="connsiteY4" fmla="*/ 144016 h 144082"/>
                  <a:gd name="connsiteX5" fmla="*/ 0 w 8640960"/>
                  <a:gd name="connsiteY5" fmla="*/ 0 h 144082"/>
                  <a:gd name="connsiteX0" fmla="*/ 2291287 w 8640960"/>
                  <a:gd name="connsiteY0" fmla="*/ 144082 h 235522"/>
                  <a:gd name="connsiteX1" fmla="*/ 0 w 8640960"/>
                  <a:gd name="connsiteY1" fmla="*/ 144016 h 235522"/>
                  <a:gd name="connsiteX2" fmla="*/ 0 w 8640960"/>
                  <a:gd name="connsiteY2" fmla="*/ 0 h 235522"/>
                  <a:gd name="connsiteX3" fmla="*/ 8640960 w 8640960"/>
                  <a:gd name="connsiteY3" fmla="*/ 0 h 235522"/>
                  <a:gd name="connsiteX4" fmla="*/ 8640960 w 8640960"/>
                  <a:gd name="connsiteY4" fmla="*/ 144016 h 235522"/>
                  <a:gd name="connsiteX5" fmla="*/ 2382727 w 8640960"/>
                  <a:gd name="connsiteY5" fmla="*/ 235522 h 235522"/>
                  <a:gd name="connsiteX0" fmla="*/ 2291287 w 8640960"/>
                  <a:gd name="connsiteY0" fmla="*/ 144082 h 144082"/>
                  <a:gd name="connsiteX1" fmla="*/ 0 w 8640960"/>
                  <a:gd name="connsiteY1" fmla="*/ 144016 h 144082"/>
                  <a:gd name="connsiteX2" fmla="*/ 0 w 8640960"/>
                  <a:gd name="connsiteY2" fmla="*/ 0 h 144082"/>
                  <a:gd name="connsiteX3" fmla="*/ 8640960 w 8640960"/>
                  <a:gd name="connsiteY3" fmla="*/ 0 h 144082"/>
                  <a:gd name="connsiteX4" fmla="*/ 8640960 w 8640960"/>
                  <a:gd name="connsiteY4" fmla="*/ 144016 h 144082"/>
                  <a:gd name="connsiteX0" fmla="*/ 0 w 8640960"/>
                  <a:gd name="connsiteY0" fmla="*/ 144016 h 144016"/>
                  <a:gd name="connsiteX1" fmla="*/ 0 w 8640960"/>
                  <a:gd name="connsiteY1" fmla="*/ 0 h 144016"/>
                  <a:gd name="connsiteX2" fmla="*/ 8640960 w 8640960"/>
                  <a:gd name="connsiteY2" fmla="*/ 0 h 144016"/>
                  <a:gd name="connsiteX3" fmla="*/ 8640960 w 8640960"/>
                  <a:gd name="connsiteY3" fmla="*/ 144016 h 14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40960" h="144016">
                    <a:moveTo>
                      <a:pt x="0" y="144016"/>
                    </a:moveTo>
                    <a:lnTo>
                      <a:pt x="0" y="0"/>
                    </a:lnTo>
                    <a:lnTo>
                      <a:pt x="8640960" y="0"/>
                    </a:lnTo>
                    <a:lnTo>
                      <a:pt x="8640960" y="144016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4" name="Rechteck 10">
                <a:extLst>
                  <a:ext uri="{FF2B5EF4-FFF2-40B4-BE49-F238E27FC236}">
                    <a16:creationId xmlns:a16="http://schemas.microsoft.com/office/drawing/2014/main" id="{D2D0ABCF-C767-4F2B-AB0F-C0A566CA1FA0}"/>
                  </a:ext>
                </a:extLst>
              </p:cNvPr>
              <p:cNvSpPr/>
              <p:nvPr/>
            </p:nvSpPr>
            <p:spPr>
              <a:xfrm>
                <a:off x="3431520" y="4365103"/>
                <a:ext cx="5328776" cy="211444"/>
              </a:xfrm>
              <a:custGeom>
                <a:avLst/>
                <a:gdLst>
                  <a:gd name="connsiteX0" fmla="*/ 0 w 8640960"/>
                  <a:gd name="connsiteY0" fmla="*/ 0 h 144016"/>
                  <a:gd name="connsiteX1" fmla="*/ 8640960 w 8640960"/>
                  <a:gd name="connsiteY1" fmla="*/ 0 h 144016"/>
                  <a:gd name="connsiteX2" fmla="*/ 8640960 w 8640960"/>
                  <a:gd name="connsiteY2" fmla="*/ 144016 h 144016"/>
                  <a:gd name="connsiteX3" fmla="*/ 0 w 8640960"/>
                  <a:gd name="connsiteY3" fmla="*/ 144016 h 144016"/>
                  <a:gd name="connsiteX4" fmla="*/ 0 w 8640960"/>
                  <a:gd name="connsiteY4" fmla="*/ 0 h 144016"/>
                  <a:gd name="connsiteX0" fmla="*/ 0 w 8640960"/>
                  <a:gd name="connsiteY0" fmla="*/ 0 h 144082"/>
                  <a:gd name="connsiteX1" fmla="*/ 8640960 w 8640960"/>
                  <a:gd name="connsiteY1" fmla="*/ 0 h 144082"/>
                  <a:gd name="connsiteX2" fmla="*/ 8640960 w 8640960"/>
                  <a:gd name="connsiteY2" fmla="*/ 144016 h 144082"/>
                  <a:gd name="connsiteX3" fmla="*/ 2291287 w 8640960"/>
                  <a:gd name="connsiteY3" fmla="*/ 144082 h 144082"/>
                  <a:gd name="connsiteX4" fmla="*/ 0 w 8640960"/>
                  <a:gd name="connsiteY4" fmla="*/ 144016 h 144082"/>
                  <a:gd name="connsiteX5" fmla="*/ 0 w 8640960"/>
                  <a:gd name="connsiteY5" fmla="*/ 0 h 144082"/>
                  <a:gd name="connsiteX0" fmla="*/ 2291287 w 8640960"/>
                  <a:gd name="connsiteY0" fmla="*/ 144082 h 235522"/>
                  <a:gd name="connsiteX1" fmla="*/ 0 w 8640960"/>
                  <a:gd name="connsiteY1" fmla="*/ 144016 h 235522"/>
                  <a:gd name="connsiteX2" fmla="*/ 0 w 8640960"/>
                  <a:gd name="connsiteY2" fmla="*/ 0 h 235522"/>
                  <a:gd name="connsiteX3" fmla="*/ 8640960 w 8640960"/>
                  <a:gd name="connsiteY3" fmla="*/ 0 h 235522"/>
                  <a:gd name="connsiteX4" fmla="*/ 8640960 w 8640960"/>
                  <a:gd name="connsiteY4" fmla="*/ 144016 h 235522"/>
                  <a:gd name="connsiteX5" fmla="*/ 2382727 w 8640960"/>
                  <a:gd name="connsiteY5" fmla="*/ 235522 h 235522"/>
                  <a:gd name="connsiteX0" fmla="*/ 2291287 w 8640960"/>
                  <a:gd name="connsiteY0" fmla="*/ 144082 h 144082"/>
                  <a:gd name="connsiteX1" fmla="*/ 0 w 8640960"/>
                  <a:gd name="connsiteY1" fmla="*/ 144016 h 144082"/>
                  <a:gd name="connsiteX2" fmla="*/ 0 w 8640960"/>
                  <a:gd name="connsiteY2" fmla="*/ 0 h 144082"/>
                  <a:gd name="connsiteX3" fmla="*/ 8640960 w 8640960"/>
                  <a:gd name="connsiteY3" fmla="*/ 0 h 144082"/>
                  <a:gd name="connsiteX4" fmla="*/ 8640960 w 8640960"/>
                  <a:gd name="connsiteY4" fmla="*/ 144016 h 144082"/>
                  <a:gd name="connsiteX0" fmla="*/ 0 w 8640960"/>
                  <a:gd name="connsiteY0" fmla="*/ 144016 h 144016"/>
                  <a:gd name="connsiteX1" fmla="*/ 0 w 8640960"/>
                  <a:gd name="connsiteY1" fmla="*/ 0 h 144016"/>
                  <a:gd name="connsiteX2" fmla="*/ 8640960 w 8640960"/>
                  <a:gd name="connsiteY2" fmla="*/ 0 h 144016"/>
                  <a:gd name="connsiteX3" fmla="*/ 8640960 w 8640960"/>
                  <a:gd name="connsiteY3" fmla="*/ 144016 h 14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40960" h="144016">
                    <a:moveTo>
                      <a:pt x="0" y="144016"/>
                    </a:moveTo>
                    <a:lnTo>
                      <a:pt x="0" y="0"/>
                    </a:lnTo>
                    <a:lnTo>
                      <a:pt x="8640960" y="0"/>
                    </a:lnTo>
                    <a:lnTo>
                      <a:pt x="8640960" y="144016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F7EC57E-BD24-4CCF-B376-FBE7DA1716A4}"/>
                </a:ext>
              </a:extLst>
            </p:cNvPr>
            <p:cNvGrpSpPr/>
            <p:nvPr/>
          </p:nvGrpSpPr>
          <p:grpSpPr>
            <a:xfrm>
              <a:off x="695400" y="2132856"/>
              <a:ext cx="10657000" cy="3235740"/>
              <a:chOff x="768350" y="1633380"/>
              <a:chExt cx="10657000" cy="3235740"/>
            </a:xfrm>
            <a:solidFill>
              <a:schemeClr val="accent1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BA79B041-8C31-4662-A0FB-D0981502B906}"/>
                  </a:ext>
                </a:extLst>
              </p:cNvPr>
              <p:cNvSpPr/>
              <p:nvPr/>
            </p:nvSpPr>
            <p:spPr>
              <a:xfrm>
                <a:off x="4916139" y="1633380"/>
                <a:ext cx="2361309" cy="551667"/>
              </a:xfrm>
              <a:custGeom>
                <a:avLst/>
                <a:gdLst>
                  <a:gd name="connsiteX0" fmla="*/ 0 w 2361309"/>
                  <a:gd name="connsiteY0" fmla="*/ 0 h 551667"/>
                  <a:gd name="connsiteX1" fmla="*/ 2361309 w 2361309"/>
                  <a:gd name="connsiteY1" fmla="*/ 0 h 551667"/>
                  <a:gd name="connsiteX2" fmla="*/ 2361309 w 2361309"/>
                  <a:gd name="connsiteY2" fmla="*/ 551667 h 551667"/>
                  <a:gd name="connsiteX3" fmla="*/ 0 w 2361309"/>
                  <a:gd name="connsiteY3" fmla="*/ 551667 h 551667"/>
                  <a:gd name="connsiteX4" fmla="*/ 0 w 2361309"/>
                  <a:gd name="connsiteY4" fmla="*/ 0 h 55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1309" h="551667">
                    <a:moveTo>
                      <a:pt x="0" y="0"/>
                    </a:moveTo>
                    <a:lnTo>
                      <a:pt x="2361309" y="0"/>
                    </a:lnTo>
                    <a:lnTo>
                      <a:pt x="2361309" y="551667"/>
                    </a:lnTo>
                    <a:lnTo>
                      <a:pt x="0" y="5516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100" b="1" kern="1200" dirty="0">
                    <a:solidFill>
                      <a:schemeClr val="bg1"/>
                    </a:solidFill>
                  </a:rPr>
                  <a:t>Director</a:t>
                </a:r>
                <a:r>
                  <a:rPr lang="en-GB" sz="1100" kern="1200" dirty="0">
                    <a:solidFill>
                      <a:schemeClr val="bg1"/>
                    </a:solidFill>
                  </a:rPr>
                  <a:t/>
                </a:r>
                <a:br>
                  <a:rPr lang="en-GB" sz="1100" kern="1200" dirty="0">
                    <a:solidFill>
                      <a:schemeClr val="bg1"/>
                    </a:solidFill>
                  </a:rPr>
                </a:br>
                <a:endParaRPr lang="en-GB" sz="1100" kern="1200" dirty="0"/>
              </a:p>
            </p:txBody>
          </p:sp>
          <p:sp>
            <p:nvSpPr>
              <p:cNvPr id="34" name="Freihandform: Form 33">
                <a:hlinkClick r:id="" action="ppaction://noaction"/>
                <a:extLst>
                  <a:ext uri="{FF2B5EF4-FFF2-40B4-BE49-F238E27FC236}">
                    <a16:creationId xmlns:a16="http://schemas.microsoft.com/office/drawing/2014/main" id="{B52A0022-3371-477C-B14A-34ABFBF9499E}"/>
                  </a:ext>
                </a:extLst>
              </p:cNvPr>
              <p:cNvSpPr/>
              <p:nvPr/>
            </p:nvSpPr>
            <p:spPr>
              <a:xfrm>
                <a:off x="768350" y="4509121"/>
                <a:ext cx="1656000" cy="359999"/>
              </a:xfrm>
              <a:custGeom>
                <a:avLst/>
                <a:gdLst>
                  <a:gd name="connsiteX0" fmla="*/ 0 w 2037414"/>
                  <a:gd name="connsiteY0" fmla="*/ 0 h 359999"/>
                  <a:gd name="connsiteX1" fmla="*/ 2037414 w 2037414"/>
                  <a:gd name="connsiteY1" fmla="*/ 0 h 359999"/>
                  <a:gd name="connsiteX2" fmla="*/ 2037414 w 2037414"/>
                  <a:gd name="connsiteY2" fmla="*/ 359999 h 359999"/>
                  <a:gd name="connsiteX3" fmla="*/ 0 w 2037414"/>
                  <a:gd name="connsiteY3" fmla="*/ 359999 h 359999"/>
                  <a:gd name="connsiteX4" fmla="*/ 0 w 2037414"/>
                  <a:gd name="connsiteY4" fmla="*/ 0 h 3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414" h="359999">
                    <a:moveTo>
                      <a:pt x="0" y="0"/>
                    </a:moveTo>
                    <a:lnTo>
                      <a:pt x="2037414" y="0"/>
                    </a:lnTo>
                    <a:lnTo>
                      <a:pt x="2037414" y="359999"/>
                    </a:lnTo>
                    <a:lnTo>
                      <a:pt x="0" y="3599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400" b="1">
                    <a:solidFill>
                      <a:schemeClr val="bg1"/>
                    </a:solidFill>
                  </a:rPr>
                  <a:t>Operations</a:t>
                </a:r>
                <a:endParaRPr lang="en-GB" sz="14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ihandform: Form 35">
                <a:hlinkClick r:id="" action="ppaction://noaction"/>
                <a:extLst>
                  <a:ext uri="{FF2B5EF4-FFF2-40B4-BE49-F238E27FC236}">
                    <a16:creationId xmlns:a16="http://schemas.microsoft.com/office/drawing/2014/main" id="{DB40D51F-5444-45AF-981E-BAFBFFE4D792}"/>
                  </a:ext>
                </a:extLst>
              </p:cNvPr>
              <p:cNvSpPr/>
              <p:nvPr/>
            </p:nvSpPr>
            <p:spPr>
              <a:xfrm>
                <a:off x="2568366" y="4509121"/>
                <a:ext cx="1656000" cy="359999"/>
              </a:xfrm>
              <a:custGeom>
                <a:avLst/>
                <a:gdLst>
                  <a:gd name="connsiteX0" fmla="*/ 0 w 2037414"/>
                  <a:gd name="connsiteY0" fmla="*/ 0 h 359999"/>
                  <a:gd name="connsiteX1" fmla="*/ 2037414 w 2037414"/>
                  <a:gd name="connsiteY1" fmla="*/ 0 h 359999"/>
                  <a:gd name="connsiteX2" fmla="*/ 2037414 w 2037414"/>
                  <a:gd name="connsiteY2" fmla="*/ 359999 h 359999"/>
                  <a:gd name="connsiteX3" fmla="*/ 0 w 2037414"/>
                  <a:gd name="connsiteY3" fmla="*/ 359999 h 359999"/>
                  <a:gd name="connsiteX4" fmla="*/ 0 w 2037414"/>
                  <a:gd name="connsiteY4" fmla="*/ 0 h 3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414" h="359999">
                    <a:moveTo>
                      <a:pt x="0" y="0"/>
                    </a:moveTo>
                    <a:lnTo>
                      <a:pt x="2037414" y="0"/>
                    </a:lnTo>
                    <a:lnTo>
                      <a:pt x="2037414" y="359999"/>
                    </a:lnTo>
                    <a:lnTo>
                      <a:pt x="0" y="3599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400" b="1">
                    <a:solidFill>
                      <a:schemeClr val="bg1"/>
                    </a:solidFill>
                  </a:rPr>
                  <a:t>Market</a:t>
                </a:r>
                <a:endParaRPr lang="en-GB" sz="14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ihandform: Form 37">
                <a:hlinkClick r:id="rId2" action="ppaction://hlinksldjump" tooltip="Detail Technik"/>
                <a:extLst>
                  <a:ext uri="{FF2B5EF4-FFF2-40B4-BE49-F238E27FC236}">
                    <a16:creationId xmlns:a16="http://schemas.microsoft.com/office/drawing/2014/main" id="{AD7A9ED9-2840-4BB5-A23A-A185841E3BF7}"/>
                  </a:ext>
                </a:extLst>
              </p:cNvPr>
              <p:cNvSpPr/>
              <p:nvPr/>
            </p:nvSpPr>
            <p:spPr>
              <a:xfrm>
                <a:off x="4368566" y="4509121"/>
                <a:ext cx="1656000" cy="359999"/>
              </a:xfrm>
              <a:custGeom>
                <a:avLst/>
                <a:gdLst>
                  <a:gd name="connsiteX0" fmla="*/ 0 w 2037414"/>
                  <a:gd name="connsiteY0" fmla="*/ 0 h 359999"/>
                  <a:gd name="connsiteX1" fmla="*/ 2037414 w 2037414"/>
                  <a:gd name="connsiteY1" fmla="*/ 0 h 359999"/>
                  <a:gd name="connsiteX2" fmla="*/ 2037414 w 2037414"/>
                  <a:gd name="connsiteY2" fmla="*/ 359999 h 359999"/>
                  <a:gd name="connsiteX3" fmla="*/ 0 w 2037414"/>
                  <a:gd name="connsiteY3" fmla="*/ 359999 h 359999"/>
                  <a:gd name="connsiteX4" fmla="*/ 0 w 2037414"/>
                  <a:gd name="connsiteY4" fmla="*/ 0 h 3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414" h="359999">
                    <a:moveTo>
                      <a:pt x="0" y="0"/>
                    </a:moveTo>
                    <a:lnTo>
                      <a:pt x="2037414" y="0"/>
                    </a:lnTo>
                    <a:lnTo>
                      <a:pt x="2037414" y="359999"/>
                    </a:lnTo>
                    <a:lnTo>
                      <a:pt x="0" y="3599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400" b="1" dirty="0">
                    <a:solidFill>
                      <a:schemeClr val="bg1"/>
                    </a:solidFill>
                  </a:rPr>
                  <a:t>Technology</a:t>
                </a:r>
                <a:endParaRPr lang="en-GB" sz="14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ihandform: Form 39">
                <a:hlinkClick r:id="rId3" action="ppaction://hlinksldjump" tooltip="Detail Infrastruktur"/>
                <a:extLst>
                  <a:ext uri="{FF2B5EF4-FFF2-40B4-BE49-F238E27FC236}">
                    <a16:creationId xmlns:a16="http://schemas.microsoft.com/office/drawing/2014/main" id="{0BEF01CE-045E-4202-A8DA-D12DF9D43745}"/>
                  </a:ext>
                </a:extLst>
              </p:cNvPr>
              <p:cNvSpPr/>
              <p:nvPr/>
            </p:nvSpPr>
            <p:spPr>
              <a:xfrm>
                <a:off x="6168766" y="4509121"/>
                <a:ext cx="1656000" cy="359999"/>
              </a:xfrm>
              <a:custGeom>
                <a:avLst/>
                <a:gdLst>
                  <a:gd name="connsiteX0" fmla="*/ 0 w 2037414"/>
                  <a:gd name="connsiteY0" fmla="*/ 0 h 359999"/>
                  <a:gd name="connsiteX1" fmla="*/ 2037414 w 2037414"/>
                  <a:gd name="connsiteY1" fmla="*/ 0 h 359999"/>
                  <a:gd name="connsiteX2" fmla="*/ 2037414 w 2037414"/>
                  <a:gd name="connsiteY2" fmla="*/ 359999 h 359999"/>
                  <a:gd name="connsiteX3" fmla="*/ 0 w 2037414"/>
                  <a:gd name="connsiteY3" fmla="*/ 359999 h 359999"/>
                  <a:gd name="connsiteX4" fmla="*/ 0 w 2037414"/>
                  <a:gd name="connsiteY4" fmla="*/ 0 h 3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414" h="359999">
                    <a:moveTo>
                      <a:pt x="0" y="0"/>
                    </a:moveTo>
                    <a:lnTo>
                      <a:pt x="2037414" y="0"/>
                    </a:lnTo>
                    <a:lnTo>
                      <a:pt x="2037414" y="359999"/>
                    </a:lnTo>
                    <a:lnTo>
                      <a:pt x="0" y="3599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400" b="1" dirty="0">
                    <a:solidFill>
                      <a:schemeClr val="bg1"/>
                    </a:solidFill>
                  </a:rPr>
                  <a:t>Infrastructure</a:t>
                </a:r>
                <a:endParaRPr lang="en-GB" sz="14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ihandform: Form 45">
                <a:hlinkClick r:id="rId4" action="ppaction://hlinksldjump" tooltip="Detail Zentrale Dienste"/>
                <a:extLst>
                  <a:ext uri="{FF2B5EF4-FFF2-40B4-BE49-F238E27FC236}">
                    <a16:creationId xmlns:a16="http://schemas.microsoft.com/office/drawing/2014/main" id="{C9A07672-42A9-45D3-B171-583764A5AE28}"/>
                  </a:ext>
                </a:extLst>
              </p:cNvPr>
              <p:cNvSpPr/>
              <p:nvPr/>
            </p:nvSpPr>
            <p:spPr>
              <a:xfrm>
                <a:off x="7968966" y="4509121"/>
                <a:ext cx="1656000" cy="359999"/>
              </a:xfrm>
              <a:custGeom>
                <a:avLst/>
                <a:gdLst>
                  <a:gd name="connsiteX0" fmla="*/ 0 w 2037414"/>
                  <a:gd name="connsiteY0" fmla="*/ 0 h 359999"/>
                  <a:gd name="connsiteX1" fmla="*/ 2037414 w 2037414"/>
                  <a:gd name="connsiteY1" fmla="*/ 0 h 359999"/>
                  <a:gd name="connsiteX2" fmla="*/ 2037414 w 2037414"/>
                  <a:gd name="connsiteY2" fmla="*/ 359999 h 359999"/>
                  <a:gd name="connsiteX3" fmla="*/ 0 w 2037414"/>
                  <a:gd name="connsiteY3" fmla="*/ 359999 h 359999"/>
                  <a:gd name="connsiteX4" fmla="*/ 0 w 2037414"/>
                  <a:gd name="connsiteY4" fmla="*/ 0 h 3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414" h="359999">
                    <a:moveTo>
                      <a:pt x="0" y="0"/>
                    </a:moveTo>
                    <a:lnTo>
                      <a:pt x="2037414" y="0"/>
                    </a:lnTo>
                    <a:lnTo>
                      <a:pt x="2037414" y="359999"/>
                    </a:lnTo>
                    <a:lnTo>
                      <a:pt x="0" y="3599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200" b="1" dirty="0" smtClean="0">
                    <a:solidFill>
                      <a:schemeClr val="bg1"/>
                    </a:solidFill>
                  </a:rPr>
                  <a:t>Finance &amp; Services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AC37EED6-F565-4680-A7B7-D287B64057F9}"/>
                  </a:ext>
                </a:extLst>
              </p:cNvPr>
              <p:cNvSpPr/>
              <p:nvPr/>
            </p:nvSpPr>
            <p:spPr>
              <a:xfrm>
                <a:off x="3167686" y="3014278"/>
                <a:ext cx="2463976" cy="551667"/>
              </a:xfrm>
              <a:custGeom>
                <a:avLst/>
                <a:gdLst>
                  <a:gd name="connsiteX0" fmla="*/ 0 w 2463976"/>
                  <a:gd name="connsiteY0" fmla="*/ 0 h 551667"/>
                  <a:gd name="connsiteX1" fmla="*/ 2463976 w 2463976"/>
                  <a:gd name="connsiteY1" fmla="*/ 0 h 551667"/>
                  <a:gd name="connsiteX2" fmla="*/ 2463976 w 2463976"/>
                  <a:gd name="connsiteY2" fmla="*/ 551667 h 551667"/>
                  <a:gd name="connsiteX3" fmla="*/ 0 w 2463976"/>
                  <a:gd name="connsiteY3" fmla="*/ 551667 h 551667"/>
                  <a:gd name="connsiteX4" fmla="*/ 0 w 2463976"/>
                  <a:gd name="connsiteY4" fmla="*/ 0 h 55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3976" h="551667">
                    <a:moveTo>
                      <a:pt x="0" y="0"/>
                    </a:moveTo>
                    <a:lnTo>
                      <a:pt x="2463976" y="0"/>
                    </a:lnTo>
                    <a:lnTo>
                      <a:pt x="2463976" y="551667"/>
                    </a:lnTo>
                    <a:lnTo>
                      <a:pt x="0" y="5516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100" b="1" dirty="0" smtClean="0">
                    <a:solidFill>
                      <a:schemeClr val="bg1"/>
                    </a:solidFill>
                  </a:rPr>
                  <a:t>Corporate Staff</a:t>
                </a:r>
                <a:r>
                  <a:rPr lang="en-GB" sz="1100" kern="120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1100" kern="1200" dirty="0" smtClean="0">
                    <a:solidFill>
                      <a:schemeClr val="bg1"/>
                    </a:solidFill>
                  </a:rPr>
                </a:br>
                <a:endParaRPr lang="en-GB" sz="1100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0103B021-4596-4AE8-9200-9DA384F5A096}"/>
                  </a:ext>
                </a:extLst>
              </p:cNvPr>
              <p:cNvSpPr/>
              <p:nvPr/>
            </p:nvSpPr>
            <p:spPr>
              <a:xfrm>
                <a:off x="6521250" y="3008680"/>
                <a:ext cx="2463976" cy="551667"/>
              </a:xfrm>
              <a:custGeom>
                <a:avLst/>
                <a:gdLst>
                  <a:gd name="connsiteX0" fmla="*/ 0 w 2463976"/>
                  <a:gd name="connsiteY0" fmla="*/ 0 h 551667"/>
                  <a:gd name="connsiteX1" fmla="*/ 2463976 w 2463976"/>
                  <a:gd name="connsiteY1" fmla="*/ 0 h 551667"/>
                  <a:gd name="connsiteX2" fmla="*/ 2463976 w 2463976"/>
                  <a:gd name="connsiteY2" fmla="*/ 551667 h 551667"/>
                  <a:gd name="connsiteX3" fmla="*/ 0 w 2463976"/>
                  <a:gd name="connsiteY3" fmla="*/ 551667 h 551667"/>
                  <a:gd name="connsiteX4" fmla="*/ 0 w 2463976"/>
                  <a:gd name="connsiteY4" fmla="*/ 0 h 55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3976" h="551667">
                    <a:moveTo>
                      <a:pt x="0" y="0"/>
                    </a:moveTo>
                    <a:lnTo>
                      <a:pt x="2463976" y="0"/>
                    </a:lnTo>
                    <a:lnTo>
                      <a:pt x="2463976" y="551667"/>
                    </a:lnTo>
                    <a:lnTo>
                      <a:pt x="0" y="5516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100" b="1" kern="1200" dirty="0">
                    <a:solidFill>
                      <a:schemeClr val="bg1"/>
                    </a:solidFill>
                  </a:rPr>
                  <a:t>Corporate Communications</a:t>
                </a:r>
                <a:r>
                  <a:rPr lang="en-GB" sz="1100" kern="1200" dirty="0">
                    <a:solidFill>
                      <a:schemeClr val="bg1"/>
                    </a:solidFill>
                  </a:rPr>
                  <a:t/>
                </a:r>
                <a:br>
                  <a:rPr lang="en-GB" sz="1100" kern="1200" dirty="0">
                    <a:solidFill>
                      <a:schemeClr val="bg1"/>
                    </a:solidFill>
                  </a:rPr>
                </a:br>
                <a:endParaRPr lang="en-GB" sz="1100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ihandform: Form 42">
                <a:hlinkClick r:id="" action="ppaction://noaction"/>
                <a:extLst>
                  <a:ext uri="{FF2B5EF4-FFF2-40B4-BE49-F238E27FC236}">
                    <a16:creationId xmlns:a16="http://schemas.microsoft.com/office/drawing/2014/main" id="{21300D0C-326E-45DA-89FE-3D5B01F39580}"/>
                  </a:ext>
                </a:extLst>
              </p:cNvPr>
              <p:cNvSpPr/>
              <p:nvPr/>
            </p:nvSpPr>
            <p:spPr>
              <a:xfrm>
                <a:off x="9769350" y="4509121"/>
                <a:ext cx="1656000" cy="359999"/>
              </a:xfrm>
              <a:custGeom>
                <a:avLst/>
                <a:gdLst>
                  <a:gd name="connsiteX0" fmla="*/ 0 w 2037414"/>
                  <a:gd name="connsiteY0" fmla="*/ 0 h 359999"/>
                  <a:gd name="connsiteX1" fmla="*/ 2037414 w 2037414"/>
                  <a:gd name="connsiteY1" fmla="*/ 0 h 359999"/>
                  <a:gd name="connsiteX2" fmla="*/ 2037414 w 2037414"/>
                  <a:gd name="connsiteY2" fmla="*/ 359999 h 359999"/>
                  <a:gd name="connsiteX3" fmla="*/ 0 w 2037414"/>
                  <a:gd name="connsiteY3" fmla="*/ 359999 h 359999"/>
                  <a:gd name="connsiteX4" fmla="*/ 0 w 2037414"/>
                  <a:gd name="connsiteY4" fmla="*/ 0 h 3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414" h="359999">
                    <a:moveTo>
                      <a:pt x="0" y="0"/>
                    </a:moveTo>
                    <a:lnTo>
                      <a:pt x="2037414" y="0"/>
                    </a:lnTo>
                    <a:lnTo>
                      <a:pt x="2037414" y="359999"/>
                    </a:lnTo>
                    <a:lnTo>
                      <a:pt x="0" y="3599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</a:pPr>
                <a:r>
                  <a:rPr lang="en-GB" sz="1400" b="1" kern="1200" dirty="0" smtClean="0">
                    <a:solidFill>
                      <a:schemeClr val="bg1"/>
                    </a:solidFill>
                  </a:rPr>
                  <a:t>Human Resources</a:t>
                </a:r>
                <a:endParaRPr lang="en-GB" sz="14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Rechteck 6"/>
            <p:cNvSpPr/>
            <p:nvPr/>
          </p:nvSpPr>
          <p:spPr>
            <a:xfrm>
              <a:off x="4084683" y="1985411"/>
              <a:ext cx="652548" cy="754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40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de-CH" sz="4000" dirty="0">
                <a:solidFill>
                  <a:srgbClr val="00B050"/>
                </a:solidFill>
              </a:endParaRPr>
            </a:p>
          </p:txBody>
        </p:sp>
        <p:sp>
          <p:nvSpPr>
            <p:cNvPr id="41" name="Rechteck 40"/>
            <p:cNvSpPr/>
            <p:nvPr/>
          </p:nvSpPr>
          <p:spPr>
            <a:xfrm>
              <a:off x="2897530" y="4378320"/>
              <a:ext cx="652547" cy="754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40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de-CH" sz="4000" dirty="0">
                <a:solidFill>
                  <a:srgbClr val="00B050"/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8259730" y="4378320"/>
              <a:ext cx="652547" cy="754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40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de-CH" sz="4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7" name="Rechteck 26"/>
          <p:cNvSpPr/>
          <p:nvPr/>
        </p:nvSpPr>
        <p:spPr>
          <a:xfrm>
            <a:off x="2209359" y="3928546"/>
            <a:ext cx="485010" cy="702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de-CH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58" y="2348880"/>
            <a:ext cx="2033856" cy="118701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95400" y="131526"/>
            <a:ext cx="11232656" cy="1151657"/>
          </a:xfrm>
        </p:spPr>
        <p:txBody>
          <a:bodyPr/>
          <a:lstStyle/>
          <a:p>
            <a:r>
              <a:rPr lang="de-CH" dirty="0" err="1" smtClean="0"/>
              <a:t>Currently</a:t>
            </a:r>
            <a:r>
              <a:rPr lang="de-CH" dirty="0" smtClean="0"/>
              <a:t> </a:t>
            </a:r>
            <a:r>
              <a:rPr lang="de-CH" dirty="0" err="1" smtClean="0"/>
              <a:t>restricted</a:t>
            </a:r>
            <a:r>
              <a:rPr lang="de-CH" dirty="0" smtClean="0"/>
              <a:t> </a:t>
            </a:r>
            <a:r>
              <a:rPr lang="de-CH" dirty="0" err="1" smtClean="0"/>
              <a:t>access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Shiny</a:t>
            </a:r>
            <a:r>
              <a:rPr lang="de-CH" dirty="0" smtClean="0"/>
              <a:t> </a:t>
            </a:r>
            <a:r>
              <a:rPr lang="de-CH" dirty="0" err="1" smtClean="0"/>
              <a:t>dashboard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695AA8-535D-463C-ABE5-2231A2D6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5" name="Textfeld 44"/>
          <p:cNvSpPr txBox="1"/>
          <p:nvPr/>
        </p:nvSpPr>
        <p:spPr>
          <a:xfrm>
            <a:off x="2423592" y="3798306"/>
            <a:ext cx="169295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600" dirty="0" smtClean="0">
                <a:solidFill>
                  <a:schemeClr val="accent4">
                    <a:lumMod val="75000"/>
                  </a:schemeClr>
                </a:solidFill>
              </a:rPr>
              <a:t>Tiefbauamt</a:t>
            </a:r>
            <a:endParaRPr lang="de-CH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56" y="1492940"/>
            <a:ext cx="3613095" cy="3964775"/>
          </a:xfrm>
          <a:prstGeom prst="rect">
            <a:avLst/>
          </a:prstGeom>
        </p:spPr>
      </p:pic>
      <p:sp>
        <p:nvSpPr>
          <p:cNvPr id="14" name="Multiplizieren 13"/>
          <p:cNvSpPr/>
          <p:nvPr/>
        </p:nvSpPr>
        <p:spPr>
          <a:xfrm>
            <a:off x="8544272" y="1283183"/>
            <a:ext cx="1040177" cy="100811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10" name="Wolke 9"/>
          <p:cNvSpPr/>
          <p:nvPr/>
        </p:nvSpPr>
        <p:spPr>
          <a:xfrm rot="643239">
            <a:off x="921392" y="1838444"/>
            <a:ext cx="4004317" cy="3086857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19" name="Multiplizieren 18"/>
          <p:cNvSpPr/>
          <p:nvPr/>
        </p:nvSpPr>
        <p:spPr>
          <a:xfrm>
            <a:off x="3449990" y="2130888"/>
            <a:ext cx="1040177" cy="100811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091642" y="3201852"/>
            <a:ext cx="252434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600" dirty="0" smtClean="0">
                <a:solidFill>
                  <a:schemeClr val="accent4">
                    <a:lumMod val="75000"/>
                  </a:schemeClr>
                </a:solidFill>
              </a:rPr>
              <a:t>Dienstabteilung Verkehr</a:t>
            </a:r>
            <a:endParaRPr lang="de-CH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4368690" y="3798306"/>
            <a:ext cx="2657066" cy="2141260"/>
            <a:chOff x="2458538" y="1087276"/>
            <a:chExt cx="3924435" cy="2872146"/>
          </a:xfrm>
        </p:grpSpPr>
        <p:sp>
          <p:nvSpPr>
            <p:cNvPr id="6" name="Textfeld 5"/>
            <p:cNvSpPr txBox="1"/>
            <p:nvPr/>
          </p:nvSpPr>
          <p:spPr>
            <a:xfrm>
              <a:off x="4846509" y="1861989"/>
              <a:ext cx="1224136" cy="3600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de-CH" dirty="0" smtClean="0"/>
                <a:t>VBZ</a:t>
              </a:r>
              <a:endParaRPr lang="de-CH" dirty="0"/>
            </a:p>
          </p:txBody>
        </p:sp>
        <p:sp>
          <p:nvSpPr>
            <p:cNvPr id="4" name="Wolke 3"/>
            <p:cNvSpPr/>
            <p:nvPr/>
          </p:nvSpPr>
          <p:spPr>
            <a:xfrm>
              <a:off x="2458538" y="1603093"/>
              <a:ext cx="3924435" cy="2356329"/>
            </a:xfrm>
            <a:prstGeom prst="clou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4043797" y="1087276"/>
              <a:ext cx="485009" cy="1283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7200" dirty="0">
                  <a:solidFill>
                    <a:schemeClr val="accent3"/>
                  </a:solidFill>
                  <a:sym typeface="Wingdings" panose="05000000000000000000" pitchFamily="2" charset="2"/>
                </a:rPr>
                <a:t></a:t>
              </a:r>
              <a:endParaRPr lang="de-CH" sz="7200" dirty="0">
                <a:solidFill>
                  <a:schemeClr val="accent3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954" y="2289603"/>
              <a:ext cx="2554070" cy="1087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6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Solution: </a:t>
            </a:r>
            <a:r>
              <a:rPr lang="de-CH" dirty="0"/>
              <a:t>N</a:t>
            </a:r>
            <a:r>
              <a:rPr lang="de-CH" dirty="0" smtClean="0"/>
              <a:t>ew </a:t>
            </a:r>
            <a:r>
              <a:rPr lang="de-CH" dirty="0" err="1" smtClean="0"/>
              <a:t>Azure</a:t>
            </a:r>
            <a:r>
              <a:rPr lang="de-CH" dirty="0" smtClean="0"/>
              <a:t> &amp; </a:t>
            </a:r>
            <a:r>
              <a:rPr lang="de-CH" dirty="0" err="1" smtClean="0"/>
              <a:t>Databricks</a:t>
            </a:r>
            <a:r>
              <a:rPr lang="de-CH" dirty="0" smtClean="0"/>
              <a:t> </a:t>
            </a:r>
            <a:r>
              <a:rPr lang="de-CH" dirty="0" err="1" smtClean="0"/>
              <a:t>framework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City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Zurich</a:t>
            </a:r>
            <a:endParaRPr lang="de-CH" dirty="0"/>
          </a:p>
        </p:txBody>
      </p:sp>
      <p:sp>
        <p:nvSpPr>
          <p:cNvPr id="29" name="Inhaltsplatzhalter 4"/>
          <p:cNvSpPr>
            <a:spLocks noGrp="1"/>
          </p:cNvSpPr>
          <p:nvPr>
            <p:ph idx="1"/>
          </p:nvPr>
        </p:nvSpPr>
        <p:spPr>
          <a:xfrm>
            <a:off x="797802" y="2060848"/>
            <a:ext cx="5616032" cy="2088228"/>
          </a:xfrm>
          <a:prstGeom prst="rect">
            <a:avLst/>
          </a:prstGeom>
        </p:spPr>
        <p:txBody>
          <a:bodyPr/>
          <a:lstStyle/>
          <a:p>
            <a:r>
              <a:rPr lang="de-CH" sz="1600" dirty="0" err="1"/>
              <a:t>One</a:t>
            </a:r>
            <a:r>
              <a:rPr lang="de-CH" sz="1600" dirty="0"/>
              <a:t> </a:t>
            </a:r>
            <a:r>
              <a:rPr lang="de-CH" sz="1600" dirty="0" err="1"/>
              <a:t>platform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everything</a:t>
            </a:r>
            <a:r>
              <a:rPr lang="de-CH" sz="1600" dirty="0"/>
              <a:t> (</a:t>
            </a:r>
            <a:r>
              <a:rPr lang="de-CH" sz="1600" dirty="0" err="1"/>
              <a:t>analytics</a:t>
            </a:r>
            <a:r>
              <a:rPr lang="de-CH" sz="1600" dirty="0"/>
              <a:t>, </a:t>
            </a:r>
            <a:r>
              <a:rPr lang="de-CH" sz="1600" dirty="0" err="1"/>
              <a:t>development</a:t>
            </a:r>
            <a:r>
              <a:rPr lang="de-CH" sz="1600" dirty="0"/>
              <a:t> </a:t>
            </a:r>
            <a:r>
              <a:rPr lang="de-CH" sz="1600" dirty="0" err="1"/>
              <a:t>and</a:t>
            </a:r>
            <a:r>
              <a:rPr lang="de-CH" sz="1600" dirty="0"/>
              <a:t> </a:t>
            </a:r>
            <a:r>
              <a:rPr lang="de-CH" sz="1600" dirty="0" err="1"/>
              <a:t>hosting</a:t>
            </a:r>
            <a:r>
              <a:rPr lang="de-CH" sz="1600" dirty="0"/>
              <a:t> </a:t>
            </a:r>
            <a:r>
              <a:rPr lang="de-CH" sz="1600" dirty="0" err="1"/>
              <a:t>of</a:t>
            </a:r>
            <a:r>
              <a:rPr lang="de-CH" sz="1600" dirty="0"/>
              <a:t> </a:t>
            </a:r>
            <a:r>
              <a:rPr lang="de-CH" sz="1600" dirty="0" err="1"/>
              <a:t>Shiny</a:t>
            </a:r>
            <a:r>
              <a:rPr lang="de-CH" sz="1600" dirty="0"/>
              <a:t> </a:t>
            </a:r>
            <a:r>
              <a:rPr lang="de-CH" sz="1600" dirty="0" err="1"/>
              <a:t>apps</a:t>
            </a:r>
            <a:r>
              <a:rPr lang="de-CH" sz="1600" dirty="0"/>
              <a:t>) </a:t>
            </a:r>
            <a:r>
              <a:rPr lang="de-CH" sz="1600" dirty="0">
                <a:sym typeface="Wingdings" panose="05000000000000000000" pitchFamily="2" charset="2"/>
              </a:rPr>
              <a:t> </a:t>
            </a:r>
            <a:r>
              <a:rPr lang="de-CH" sz="1600" dirty="0" err="1">
                <a:sym typeface="Wingdings" panose="05000000000000000000" pitchFamily="2" charset="2"/>
              </a:rPr>
              <a:t>joint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use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within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the</a:t>
            </a:r>
            <a:r>
              <a:rPr lang="de-CH" sz="1600" dirty="0">
                <a:sym typeface="Wingdings" panose="05000000000000000000" pitchFamily="2" charset="2"/>
              </a:rPr>
              <a:t> City </a:t>
            </a:r>
            <a:r>
              <a:rPr lang="de-CH" sz="1600" dirty="0" err="1">
                <a:sym typeface="Wingdings" panose="05000000000000000000" pitchFamily="2" charset="2"/>
              </a:rPr>
              <a:t>of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Zurich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possible</a:t>
            </a:r>
            <a:endParaRPr lang="de-CH" sz="1600" dirty="0"/>
          </a:p>
          <a:p>
            <a:r>
              <a:rPr lang="de-CH" sz="1600" dirty="0"/>
              <a:t>Apps </a:t>
            </a:r>
            <a:r>
              <a:rPr lang="de-CH" sz="1600" dirty="0" err="1"/>
              <a:t>hosting</a:t>
            </a:r>
            <a:r>
              <a:rPr lang="de-CH" sz="1600" dirty="0"/>
              <a:t> via </a:t>
            </a:r>
            <a:r>
              <a:rPr lang="de-CH" sz="1600" dirty="0" err="1"/>
              <a:t>RStudio</a:t>
            </a:r>
            <a:r>
              <a:rPr lang="de-CH" sz="1600" dirty="0"/>
              <a:t> Connect </a:t>
            </a:r>
            <a:r>
              <a:rPr lang="de-CH" sz="1600" dirty="0">
                <a:sym typeface="Wingdings" panose="05000000000000000000" pitchFamily="2" charset="2"/>
              </a:rPr>
              <a:t> </a:t>
            </a:r>
            <a:r>
              <a:rPr lang="de-CH" sz="1600" dirty="0" err="1"/>
              <a:t>performance</a:t>
            </a:r>
            <a:r>
              <a:rPr lang="de-CH" sz="1600" dirty="0"/>
              <a:t>, </a:t>
            </a:r>
            <a:r>
              <a:rPr lang="de-CH" sz="1600" dirty="0" err="1"/>
              <a:t>user</a:t>
            </a:r>
            <a:r>
              <a:rPr lang="de-CH" sz="1600" dirty="0"/>
              <a:t> </a:t>
            </a:r>
            <a:r>
              <a:rPr lang="de-CH" sz="1600" dirty="0" err="1"/>
              <a:t>management</a:t>
            </a:r>
            <a:r>
              <a:rPr lang="de-CH" sz="1600" dirty="0"/>
              <a:t>, </a:t>
            </a:r>
            <a:r>
              <a:rPr lang="de-CH" sz="1600" dirty="0" err="1"/>
              <a:t>statistics</a:t>
            </a:r>
            <a:r>
              <a:rPr lang="de-CH" sz="1600" dirty="0"/>
              <a:t>, </a:t>
            </a:r>
            <a:r>
              <a:rPr lang="de-CH" sz="1600" dirty="0" err="1"/>
              <a:t>working</a:t>
            </a:r>
            <a:r>
              <a:rPr lang="de-CH" sz="1600" dirty="0"/>
              <a:t> </a:t>
            </a:r>
            <a:r>
              <a:rPr lang="de-CH" sz="1600" dirty="0" err="1"/>
              <a:t>with</a:t>
            </a:r>
            <a:r>
              <a:rPr lang="de-CH" sz="1600" dirty="0"/>
              <a:t> different R </a:t>
            </a:r>
            <a:r>
              <a:rPr lang="de-CH" sz="1600" dirty="0" err="1"/>
              <a:t>versions</a:t>
            </a:r>
            <a:endParaRPr lang="de-CH" sz="1600" dirty="0"/>
          </a:p>
          <a:p>
            <a:r>
              <a:rPr lang="de-CH" sz="1600" dirty="0"/>
              <a:t>Access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hosted</a:t>
            </a:r>
            <a:r>
              <a:rPr lang="de-CH" sz="1600" dirty="0"/>
              <a:t> </a:t>
            </a:r>
            <a:r>
              <a:rPr lang="de-CH" sz="1600" dirty="0" err="1"/>
              <a:t>apps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further</a:t>
            </a:r>
            <a:r>
              <a:rPr lang="de-CH" sz="1600" dirty="0"/>
              <a:t> </a:t>
            </a:r>
            <a:r>
              <a:rPr lang="de-CH" sz="1600" dirty="0" err="1"/>
              <a:t>user</a:t>
            </a:r>
            <a:r>
              <a:rPr lang="de-CH" sz="1600" dirty="0"/>
              <a:t> </a:t>
            </a:r>
            <a:r>
              <a:rPr lang="de-CH" sz="1600" dirty="0" err="1"/>
              <a:t>groups</a:t>
            </a:r>
            <a:endParaRPr lang="de-CH" sz="16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13</a:t>
            </a:fld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413000"/>
            <a:ext cx="5443648" cy="4327602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312024" y="1340768"/>
            <a:ext cx="5616624" cy="36004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5326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landmap</a:t>
            </a:r>
            <a:r>
              <a:rPr lang="de-CH" dirty="0" smtClean="0"/>
              <a:t> MAD </a:t>
            </a:r>
            <a:r>
              <a:rPr lang="de-CH" dirty="0" err="1" smtClean="0"/>
              <a:t>dashboard</a:t>
            </a:r>
            <a:endParaRPr lang="de-CH" sz="1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14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96752"/>
            <a:ext cx="7872664" cy="50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With</a:t>
            </a:r>
            <a:r>
              <a:rPr lang="de-CH" dirty="0" smtClean="0"/>
              <a:t> 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Shiny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/>
              <a:t> </a:t>
            </a:r>
            <a:r>
              <a:rPr lang="de-CH" dirty="0" err="1" smtClean="0"/>
              <a:t>users</a:t>
            </a:r>
            <a:r>
              <a:rPr lang="de-CH" dirty="0" smtClean="0"/>
              <a:t> </a:t>
            </a:r>
            <a:r>
              <a:rPr lang="de-CH" dirty="0" err="1" smtClean="0"/>
              <a:t>requirements</a:t>
            </a:r>
            <a:r>
              <a:rPr lang="de-CH" dirty="0" smtClean="0"/>
              <a:t> at VBZ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fully</a:t>
            </a:r>
            <a:r>
              <a:rPr lang="de-CH" dirty="0" smtClean="0"/>
              <a:t> </a:t>
            </a:r>
            <a:r>
              <a:rPr lang="de-CH" dirty="0" err="1" smtClean="0"/>
              <a:t>met</a:t>
            </a:r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Further </a:t>
            </a:r>
            <a:r>
              <a:rPr lang="de-CH" dirty="0" err="1" smtClean="0"/>
              <a:t>insights</a:t>
            </a:r>
            <a:r>
              <a:rPr lang="de-CH" dirty="0" smtClean="0"/>
              <a:t> </a:t>
            </a:r>
            <a:r>
              <a:rPr lang="de-CH" dirty="0" err="1" smtClean="0"/>
              <a:t>regarding</a:t>
            </a:r>
            <a:r>
              <a:rPr lang="de-CH" dirty="0" smtClean="0"/>
              <a:t> </a:t>
            </a:r>
            <a:r>
              <a:rPr lang="de-CH" dirty="0" err="1" smtClean="0"/>
              <a:t>dashboards</a:t>
            </a:r>
            <a:r>
              <a:rPr lang="de-CH" dirty="0" smtClean="0"/>
              <a:t> </a:t>
            </a:r>
            <a:r>
              <a:rPr lang="de-CH" dirty="0" err="1" smtClean="0"/>
              <a:t>usability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usage</a:t>
            </a:r>
            <a:r>
              <a:rPr lang="de-CH" dirty="0" smtClean="0"/>
              <a:t> </a:t>
            </a:r>
            <a:r>
              <a:rPr lang="de-CH" dirty="0" err="1" smtClean="0"/>
              <a:t>statistics</a:t>
            </a:r>
            <a:r>
              <a:rPr lang="de-CH" dirty="0" smtClean="0"/>
              <a:t> </a:t>
            </a:r>
            <a:r>
              <a:rPr lang="de-CH" dirty="0" err="1" smtClean="0"/>
              <a:t>needed</a:t>
            </a:r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New R / </a:t>
            </a:r>
            <a:r>
              <a:rPr lang="de-CH" dirty="0" err="1" smtClean="0"/>
              <a:t>Shiny</a:t>
            </a:r>
            <a:r>
              <a:rPr lang="de-CH" dirty="0" smtClean="0"/>
              <a:t> </a:t>
            </a:r>
            <a:r>
              <a:rPr lang="de-CH" dirty="0" err="1" smtClean="0"/>
              <a:t>analytics</a:t>
            </a:r>
            <a:r>
              <a:rPr lang="de-CH" dirty="0" smtClean="0"/>
              <a:t> </a:t>
            </a:r>
            <a:r>
              <a:rPr lang="de-CH" dirty="0" err="1" smtClean="0"/>
              <a:t>platform</a:t>
            </a:r>
            <a:r>
              <a:rPr lang="de-CH" dirty="0"/>
              <a:t> </a:t>
            </a:r>
            <a:r>
              <a:rPr lang="de-CH" dirty="0" err="1" smtClean="0"/>
              <a:t>greatly</a:t>
            </a:r>
            <a:r>
              <a:rPr lang="de-CH" dirty="0" smtClean="0"/>
              <a:t> </a:t>
            </a:r>
            <a:r>
              <a:rPr lang="de-CH" dirty="0" err="1" smtClean="0"/>
              <a:t>improves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accessibility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analytics</a:t>
            </a:r>
            <a:r>
              <a:rPr lang="de-CH" dirty="0" smtClean="0"/>
              <a:t> </a:t>
            </a:r>
            <a:r>
              <a:rPr lang="de-CH" dirty="0" err="1" smtClean="0"/>
              <a:t>tools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a </a:t>
            </a:r>
            <a:r>
              <a:rPr lang="de-CH" dirty="0" err="1" smtClean="0"/>
              <a:t>broader</a:t>
            </a:r>
            <a:r>
              <a:rPr lang="de-CH" dirty="0" smtClean="0"/>
              <a:t> </a:t>
            </a:r>
            <a:r>
              <a:rPr lang="de-CH" dirty="0" err="1" smtClean="0"/>
              <a:t>audience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City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Zurich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3200" dirty="0" err="1"/>
              <a:t>Concluding</a:t>
            </a:r>
            <a:r>
              <a:rPr lang="de-CH" sz="3200" dirty="0"/>
              <a:t> </a:t>
            </a:r>
            <a:r>
              <a:rPr lang="de-CH" sz="3200" dirty="0" err="1"/>
              <a:t>thoughts</a:t>
            </a:r>
            <a:r>
              <a:rPr lang="de-CH" sz="3200" dirty="0"/>
              <a:t> </a:t>
            </a:r>
            <a:r>
              <a:rPr lang="de-CH" sz="3200" dirty="0" err="1"/>
              <a:t>and</a:t>
            </a:r>
            <a:r>
              <a:rPr lang="de-CH" sz="3200" dirty="0"/>
              <a:t> </a:t>
            </a:r>
            <a:r>
              <a:rPr lang="de-CH" sz="3200" dirty="0" err="1"/>
              <a:t>outlook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16106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1E300546-11FE-4173-B755-40303C8F8D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37ACA3-069E-4AA4-8D2C-EF1EA1770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61E40-2575-4AA0-9B5A-B374DF0537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itel 6">
            <a:extLst>
              <a:ext uri="{FF2B5EF4-FFF2-40B4-BE49-F238E27FC236}">
                <a16:creationId xmlns:a16="http://schemas.microsoft.com/office/drawing/2014/main" id="{80444F66-AA18-4767-ADD0-A511C4AE39F5}"/>
              </a:ext>
            </a:extLst>
          </p:cNvPr>
          <p:cNvSpPr txBox="1">
            <a:spLocks/>
          </p:cNvSpPr>
          <p:nvPr/>
        </p:nvSpPr>
        <p:spPr>
          <a:xfrm>
            <a:off x="191344" y="4924535"/>
            <a:ext cx="10656000" cy="2088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0"/>
              </a:spcAft>
            </a:pPr>
            <a:r>
              <a:rPr lang="en-GB" sz="5400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1870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Appendix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65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</a:t>
            </a:r>
            <a:r>
              <a:rPr lang="de-CH" dirty="0" err="1"/>
              <a:t>principles</a:t>
            </a:r>
            <a:r>
              <a:rPr lang="de-CH" dirty="0"/>
              <a:t>: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Focus on </a:t>
            </a:r>
            <a:r>
              <a:rPr lang="de-CH" dirty="0" err="1"/>
              <a:t>usability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18</a:t>
            </a:fld>
            <a:endParaRPr lang="de-CH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88840"/>
            <a:ext cx="9201150" cy="3384550"/>
          </a:xfrm>
        </p:spPr>
      </p:pic>
      <p:sp>
        <p:nvSpPr>
          <p:cNvPr id="5" name="Textfeld 4"/>
          <p:cNvSpPr txBox="1"/>
          <p:nvPr/>
        </p:nvSpPr>
        <p:spPr>
          <a:xfrm>
            <a:off x="10812484" y="2924943"/>
            <a:ext cx="1728204" cy="6316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0"/>
              </a:spcAft>
            </a:pPr>
            <a:r>
              <a:rPr lang="de-CH" sz="1400" i="1" dirty="0" err="1"/>
              <a:t>One</a:t>
            </a:r>
            <a:r>
              <a:rPr lang="de-CH" sz="1400" i="1" dirty="0">
                <a:solidFill>
                  <a:srgbClr val="FF2472"/>
                </a:solidFill>
              </a:rPr>
              <a:t> </a:t>
            </a:r>
            <a:r>
              <a:rPr lang="de-CH" sz="1400" i="1" dirty="0" err="1"/>
              <a:t>analysis</a:t>
            </a:r>
            <a:r>
              <a:rPr lang="de-CH" sz="1400" i="1" dirty="0"/>
              <a:t> </a:t>
            </a:r>
          </a:p>
          <a:p>
            <a:pPr>
              <a:spcAft>
                <a:spcPts val="0"/>
              </a:spcAft>
            </a:pPr>
            <a:r>
              <a:rPr lang="de-CH" sz="1400" i="1" dirty="0"/>
              <a:t>per box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976610" y="1305199"/>
            <a:ext cx="4680520" cy="6472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CH" sz="1400" i="1" dirty="0"/>
              <a:t>Higher </a:t>
            </a:r>
            <a:r>
              <a:rPr lang="de-CH" sz="1400" i="1" dirty="0" err="1"/>
              <a:t>recognition</a:t>
            </a:r>
            <a:r>
              <a:rPr lang="de-CH" sz="1400" i="1" dirty="0"/>
              <a:t> </a:t>
            </a:r>
            <a:r>
              <a:rPr lang="de-CH" sz="1400" i="1" dirty="0" err="1"/>
              <a:t>value</a:t>
            </a:r>
            <a:r>
              <a:rPr lang="de-CH" sz="1400" i="1" dirty="0"/>
              <a:t> </a:t>
            </a:r>
            <a:r>
              <a:rPr lang="de-CH" sz="1400" i="1" dirty="0" err="1"/>
              <a:t>through</a:t>
            </a:r>
            <a:r>
              <a:rPr lang="de-CH" sz="1400" i="1" dirty="0"/>
              <a:t> uniform design </a:t>
            </a:r>
          </a:p>
          <a:p>
            <a:pPr algn="ctr">
              <a:spcAft>
                <a:spcPts val="200"/>
              </a:spcAft>
            </a:pPr>
            <a:r>
              <a:rPr lang="de-CH" sz="1400" i="1" dirty="0"/>
              <a:t>(same </a:t>
            </a:r>
            <a:r>
              <a:rPr lang="de-CH" sz="1400" i="1" dirty="0" err="1"/>
              <a:t>colors</a:t>
            </a:r>
            <a:r>
              <a:rPr lang="de-CH" sz="1400" i="1" dirty="0"/>
              <a:t>, </a:t>
            </a:r>
            <a:r>
              <a:rPr lang="de-CH" sz="1400" i="1" dirty="0" err="1"/>
              <a:t>fonts</a:t>
            </a:r>
            <a:r>
              <a:rPr lang="de-CH" sz="1400" i="1" dirty="0"/>
              <a:t>, </a:t>
            </a:r>
            <a:r>
              <a:rPr lang="de-CH" sz="1400" i="1" dirty="0" err="1"/>
              <a:t>functions</a:t>
            </a:r>
            <a:r>
              <a:rPr lang="de-CH" sz="1400" i="1" dirty="0"/>
              <a:t>, </a:t>
            </a:r>
            <a:r>
              <a:rPr lang="de-CH" sz="1400" i="1" dirty="0" err="1"/>
              <a:t>position</a:t>
            </a:r>
            <a:r>
              <a:rPr lang="de-CH" sz="1400" i="1" dirty="0"/>
              <a:t> etc.)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6168008" y="1772816"/>
            <a:ext cx="21602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>
            <a:off x="10272464" y="3212976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88710" y="3556599"/>
            <a:ext cx="1974841" cy="110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i="1" dirty="0"/>
              <a:t>Reports </a:t>
            </a:r>
            <a:r>
              <a:rPr lang="de-CH" sz="1400" i="1" dirty="0" err="1"/>
              <a:t>order</a:t>
            </a:r>
            <a:r>
              <a:rPr lang="de-CH" sz="1400" i="1" dirty="0"/>
              <a:t> </a:t>
            </a:r>
            <a:r>
              <a:rPr lang="de-CH" sz="1400" i="1" dirty="0" err="1"/>
              <a:t>from</a:t>
            </a:r>
            <a:r>
              <a:rPr lang="de-CH" sz="1400" i="1" dirty="0"/>
              <a:t> </a:t>
            </a:r>
            <a:r>
              <a:rPr lang="de-CH" sz="1400" i="1" dirty="0" err="1"/>
              <a:t>general</a:t>
            </a:r>
            <a:r>
              <a:rPr lang="de-CH" sz="1400" i="1" dirty="0"/>
              <a:t> at </a:t>
            </a:r>
            <a:r>
              <a:rPr lang="de-CH" sz="1400" i="1" dirty="0" err="1"/>
              <a:t>the</a:t>
            </a:r>
            <a:r>
              <a:rPr lang="de-CH" sz="1400" i="1" dirty="0"/>
              <a:t> top </a:t>
            </a:r>
            <a:r>
              <a:rPr lang="de-CH" sz="1400" i="1" dirty="0" err="1"/>
              <a:t>to</a:t>
            </a:r>
            <a:r>
              <a:rPr lang="de-CH" sz="1400" i="1" dirty="0"/>
              <a:t> </a:t>
            </a:r>
            <a:r>
              <a:rPr lang="de-CH" sz="1400" i="1" dirty="0" err="1"/>
              <a:t>very</a:t>
            </a:r>
            <a:r>
              <a:rPr lang="de-CH" sz="1400" i="1" dirty="0"/>
              <a:t> </a:t>
            </a:r>
            <a:r>
              <a:rPr lang="de-CH" sz="1400" i="1" dirty="0" err="1"/>
              <a:t>detailed</a:t>
            </a:r>
            <a:r>
              <a:rPr lang="de-CH" sz="1400" i="1" dirty="0"/>
              <a:t> at </a:t>
            </a:r>
            <a:r>
              <a:rPr lang="de-CH" sz="1400" i="1" dirty="0" err="1"/>
              <a:t>the</a:t>
            </a:r>
            <a:r>
              <a:rPr lang="de-CH" sz="1400" i="1" dirty="0"/>
              <a:t> </a:t>
            </a:r>
            <a:r>
              <a:rPr lang="de-CH" sz="1400" i="1" dirty="0" err="1"/>
              <a:t>bottom</a:t>
            </a:r>
            <a:endParaRPr lang="de-CH" sz="1400" i="1" dirty="0"/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695400" y="2780928"/>
            <a:ext cx="57606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5807968" y="5730947"/>
            <a:ext cx="5256584" cy="6472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200"/>
              </a:spcAft>
            </a:pPr>
            <a:r>
              <a:rPr lang="de-CH" sz="1400" i="1" dirty="0"/>
              <a:t>Dynamic </a:t>
            </a:r>
            <a:r>
              <a:rPr lang="de-CH" sz="1400" i="1" dirty="0" err="1"/>
              <a:t>elements</a:t>
            </a:r>
            <a:r>
              <a:rPr lang="de-CH" sz="1400" i="1" dirty="0"/>
              <a:t> </a:t>
            </a:r>
            <a:r>
              <a:rPr lang="de-CH" sz="1400" i="1" dirty="0" err="1"/>
              <a:t>enable</a:t>
            </a:r>
            <a:r>
              <a:rPr lang="de-CH" sz="1400" i="1" dirty="0"/>
              <a:t> </a:t>
            </a:r>
            <a:r>
              <a:rPr lang="de-CH" sz="1400" i="1" dirty="0" err="1"/>
              <a:t>more</a:t>
            </a:r>
            <a:r>
              <a:rPr lang="de-CH" sz="1400" i="1" dirty="0"/>
              <a:t> </a:t>
            </a:r>
            <a:r>
              <a:rPr lang="de-CH" sz="1400" i="1" dirty="0" err="1"/>
              <a:t>flexibility</a:t>
            </a:r>
            <a:r>
              <a:rPr lang="de-CH" sz="1400" i="1" dirty="0"/>
              <a:t> </a:t>
            </a:r>
            <a:r>
              <a:rPr lang="de-CH" sz="1400" i="1" dirty="0" err="1"/>
              <a:t>and</a:t>
            </a:r>
            <a:r>
              <a:rPr lang="de-CH" sz="1400" i="1" dirty="0"/>
              <a:t> </a:t>
            </a:r>
            <a:r>
              <a:rPr lang="de-CH" sz="1400" i="1" dirty="0" err="1"/>
              <a:t>thus</a:t>
            </a:r>
            <a:r>
              <a:rPr lang="de-CH" sz="1400" i="1" dirty="0"/>
              <a:t> </a:t>
            </a:r>
            <a:r>
              <a:rPr lang="de-CH" sz="1400" i="1" dirty="0" err="1"/>
              <a:t>individualization</a:t>
            </a:r>
            <a:r>
              <a:rPr lang="de-CH" sz="1400" i="1" dirty="0"/>
              <a:t> </a:t>
            </a:r>
          </a:p>
          <a:p>
            <a:pPr>
              <a:spcAft>
                <a:spcPts val="200"/>
              </a:spcAft>
            </a:pPr>
            <a:r>
              <a:rPr lang="de-CH" sz="1400" i="1" dirty="0" err="1"/>
              <a:t>despite</a:t>
            </a:r>
            <a:r>
              <a:rPr lang="de-CH" sz="1400" i="1" dirty="0"/>
              <a:t> </a:t>
            </a:r>
            <a:r>
              <a:rPr lang="de-CH" sz="1400" i="1" dirty="0" err="1"/>
              <a:t>pre-defined</a:t>
            </a:r>
            <a:r>
              <a:rPr lang="de-CH" sz="1400" i="1" dirty="0"/>
              <a:t> </a:t>
            </a:r>
            <a:r>
              <a:rPr lang="de-CH" sz="1400" i="1" dirty="0" err="1"/>
              <a:t>graphical</a:t>
            </a:r>
            <a:r>
              <a:rPr lang="de-CH" sz="1400" i="1" dirty="0"/>
              <a:t> </a:t>
            </a:r>
            <a:r>
              <a:rPr lang="de-CH" sz="1400" i="1" dirty="0" err="1"/>
              <a:t>representation</a:t>
            </a:r>
            <a:endParaRPr lang="de-CH" sz="1400" i="1" dirty="0"/>
          </a:p>
        </p:txBody>
      </p:sp>
      <p:cxnSp>
        <p:nvCxnSpPr>
          <p:cNvPr id="22" name="Gerade Verbindung mit Pfeil 21"/>
          <p:cNvCxnSpPr/>
          <p:nvPr/>
        </p:nvCxnSpPr>
        <p:spPr>
          <a:xfrm flipH="1" flipV="1">
            <a:off x="8760296" y="508518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</a:t>
            </a:r>
            <a:r>
              <a:rPr lang="de-CH" dirty="0" err="1"/>
              <a:t>principles</a:t>
            </a:r>
            <a:r>
              <a:rPr lang="de-CH" dirty="0"/>
              <a:t>: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Generating </a:t>
            </a:r>
            <a:r>
              <a:rPr lang="de-CH" dirty="0" err="1"/>
              <a:t>useful</a:t>
            </a:r>
            <a:r>
              <a:rPr lang="de-CH" dirty="0"/>
              <a:t> </a:t>
            </a:r>
            <a:r>
              <a:rPr lang="de-CH" dirty="0" err="1"/>
              <a:t>insights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19</a:t>
            </a:fld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5976610" y="1305199"/>
            <a:ext cx="4680520" cy="6472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200"/>
              </a:spcAft>
            </a:pPr>
            <a:r>
              <a:rPr lang="de-CH" sz="1400" i="1" dirty="0" err="1"/>
              <a:t>Putting</a:t>
            </a:r>
            <a:r>
              <a:rPr lang="de-CH" sz="1400" i="1" dirty="0"/>
              <a:t> </a:t>
            </a:r>
            <a:r>
              <a:rPr lang="de-CH" sz="1400" i="1" dirty="0" err="1"/>
              <a:t>development</a:t>
            </a:r>
            <a:r>
              <a:rPr lang="de-CH" sz="1400" i="1" dirty="0"/>
              <a:t> </a:t>
            </a:r>
            <a:r>
              <a:rPr lang="de-CH" sz="1400" i="1" dirty="0" err="1"/>
              <a:t>of</a:t>
            </a:r>
            <a:r>
              <a:rPr lang="de-CH" sz="1400" i="1" dirty="0"/>
              <a:t> </a:t>
            </a:r>
            <a:r>
              <a:rPr lang="de-CH" sz="1400" i="1" dirty="0" err="1"/>
              <a:t>public</a:t>
            </a:r>
            <a:r>
              <a:rPr lang="de-CH" sz="1400" i="1" dirty="0"/>
              <a:t> </a:t>
            </a:r>
            <a:r>
              <a:rPr lang="de-CH" sz="1400" i="1" dirty="0" err="1"/>
              <a:t>transport</a:t>
            </a:r>
            <a:r>
              <a:rPr lang="de-CH" sz="1400" i="1" dirty="0"/>
              <a:t> </a:t>
            </a:r>
            <a:r>
              <a:rPr lang="de-CH" sz="1400" i="1" dirty="0" err="1"/>
              <a:t>data</a:t>
            </a:r>
            <a:r>
              <a:rPr lang="de-CH" sz="1400" i="1" dirty="0"/>
              <a:t> </a:t>
            </a:r>
            <a:r>
              <a:rPr lang="de-CH" sz="1400" i="1" dirty="0" err="1"/>
              <a:t>into</a:t>
            </a:r>
            <a:r>
              <a:rPr lang="de-CH" sz="1400" i="1" dirty="0"/>
              <a:t> </a:t>
            </a:r>
            <a:r>
              <a:rPr lang="de-CH" sz="1400" i="1" dirty="0" err="1"/>
              <a:t>context</a:t>
            </a:r>
            <a:r>
              <a:rPr lang="de-CH" sz="1400" i="1" dirty="0"/>
              <a:t> </a:t>
            </a:r>
            <a:r>
              <a:rPr lang="de-CH" sz="1400" i="1" dirty="0" err="1"/>
              <a:t>by</a:t>
            </a:r>
            <a:r>
              <a:rPr lang="de-CH" sz="1400" i="1" dirty="0"/>
              <a:t> </a:t>
            </a:r>
          </a:p>
          <a:p>
            <a:pPr>
              <a:spcAft>
                <a:spcPts val="200"/>
              </a:spcAft>
            </a:pPr>
            <a:r>
              <a:rPr lang="de-CH" sz="1400" i="1" dirty="0" err="1"/>
              <a:t>comparison</a:t>
            </a:r>
            <a:r>
              <a:rPr lang="de-CH" sz="1400" i="1" dirty="0"/>
              <a:t> </a:t>
            </a:r>
            <a:r>
              <a:rPr lang="de-CH" sz="1400" i="1" dirty="0" err="1"/>
              <a:t>with</a:t>
            </a:r>
            <a:r>
              <a:rPr lang="de-CH" sz="1400" i="1" dirty="0"/>
              <a:t> e.g. </a:t>
            </a:r>
            <a:r>
              <a:rPr lang="de-CH" sz="1400" i="1" dirty="0" err="1"/>
              <a:t>other</a:t>
            </a:r>
            <a:r>
              <a:rPr lang="de-CH" sz="1400" i="1" dirty="0"/>
              <a:t> </a:t>
            </a:r>
            <a:r>
              <a:rPr lang="de-CH" sz="1400" i="1" dirty="0" err="1"/>
              <a:t>mobility</a:t>
            </a:r>
            <a:r>
              <a:rPr lang="de-CH" sz="1400" i="1" dirty="0"/>
              <a:t> </a:t>
            </a:r>
            <a:r>
              <a:rPr lang="de-CH" sz="1400" i="1" dirty="0" err="1"/>
              <a:t>data</a:t>
            </a:r>
            <a:r>
              <a:rPr lang="de-CH" sz="1400" i="1" dirty="0"/>
              <a:t> </a:t>
            </a:r>
            <a:r>
              <a:rPr lang="de-CH" sz="1400" i="1" dirty="0" err="1"/>
              <a:t>and</a:t>
            </a:r>
            <a:r>
              <a:rPr lang="de-CH" sz="1400" i="1" dirty="0"/>
              <a:t> </a:t>
            </a:r>
            <a:r>
              <a:rPr lang="de-CH" sz="1400" i="1" dirty="0" err="1"/>
              <a:t>weather</a:t>
            </a:r>
            <a:r>
              <a:rPr lang="de-CH" sz="1400" i="1" dirty="0"/>
              <a:t> </a:t>
            </a:r>
            <a:r>
              <a:rPr lang="de-CH" sz="1400" i="1" dirty="0" err="1"/>
              <a:t>information</a:t>
            </a:r>
            <a:endParaRPr lang="de-CH" sz="1400" i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060848"/>
            <a:ext cx="10058400" cy="33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eck 100">
            <a:extLst>
              <a:ext uri="{FF2B5EF4-FFF2-40B4-BE49-F238E27FC236}">
                <a16:creationId xmlns:a16="http://schemas.microsoft.com/office/drawing/2014/main" id="{B4804B4A-16C9-46C3-A154-B60D410C8914}"/>
              </a:ext>
            </a:extLst>
          </p:cNvPr>
          <p:cNvSpPr/>
          <p:nvPr/>
        </p:nvSpPr>
        <p:spPr>
          <a:xfrm>
            <a:off x="11425238" y="2132856"/>
            <a:ext cx="660648" cy="2687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Public </a:t>
            </a:r>
            <a:r>
              <a:rPr lang="de-CH" dirty="0" err="1"/>
              <a:t>transport</a:t>
            </a:r>
            <a:r>
              <a:rPr lang="de-CH" dirty="0"/>
              <a:t> in </a:t>
            </a:r>
            <a:r>
              <a:rPr lang="de-CH" dirty="0" err="1"/>
              <a:t>Zurich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2</a:t>
            </a:fld>
            <a:endParaRPr lang="de-CH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0A96143-78C4-452C-8B37-A7A4370EA8EB}"/>
              </a:ext>
            </a:extLst>
          </p:cNvPr>
          <p:cNvGrpSpPr/>
          <p:nvPr/>
        </p:nvGrpSpPr>
        <p:grpSpPr>
          <a:xfrm>
            <a:off x="839416" y="1628800"/>
            <a:ext cx="5976664" cy="1436216"/>
            <a:chOff x="1055440" y="1628800"/>
            <a:chExt cx="5976664" cy="1436216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12ECA7D-4DBD-4259-A6E3-36990B17A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55440" y="2305471"/>
              <a:ext cx="4536504" cy="0"/>
            </a:xfrm>
            <a:prstGeom prst="line">
              <a:avLst/>
            </a:prstGeom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4470F1D7-A2CA-4E97-B79C-92FC7F6700B9}"/>
                </a:ext>
              </a:extLst>
            </p:cNvPr>
            <p:cNvGrpSpPr/>
            <p:nvPr/>
          </p:nvGrpSpPr>
          <p:grpSpPr>
            <a:xfrm>
              <a:off x="1127448" y="1628800"/>
              <a:ext cx="5904656" cy="1436216"/>
              <a:chOff x="1127448" y="1628800"/>
              <a:chExt cx="5904656" cy="1436216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E089F415-47B2-4528-BB18-AFFF36E0C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7448" y="1628800"/>
                <a:ext cx="576000" cy="576000"/>
              </a:xfrm>
              <a:prstGeom prst="rect">
                <a:avLst/>
              </a:prstGeom>
            </p:spPr>
          </p:pic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0E1E383-594E-4B7F-96DE-881EAA5B73A0}"/>
                  </a:ext>
                </a:extLst>
              </p:cNvPr>
              <p:cNvSpPr/>
              <p:nvPr/>
            </p:nvSpPr>
            <p:spPr>
              <a:xfrm>
                <a:off x="1211362" y="2449463"/>
                <a:ext cx="5820742" cy="615553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0"/>
                  </a:spcAft>
                  <a:tabLst>
                    <a:tab pos="1971675" algn="l"/>
                    <a:tab pos="2781300" algn="l"/>
                  </a:tabLst>
                </a:pPr>
                <a:r>
                  <a:rPr lang="en-GB" b="1" dirty="0">
                    <a:solidFill>
                      <a:schemeClr val="accent1"/>
                    </a:solidFill>
                  </a:rPr>
                  <a:t>265	232		    1	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  <a:tabLst>
                    <a:tab pos="1971675" algn="l"/>
                    <a:tab pos="2781300" algn="l"/>
                  </a:tabLst>
                </a:pPr>
                <a:r>
                  <a:rPr lang="en-GB" sz="1600" dirty="0"/>
                  <a:t>rail vehicles	buses		     million passengers 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  <a:tabLst>
                    <a:tab pos="1971675" algn="l"/>
                    <a:tab pos="2781300" algn="l"/>
                  </a:tabLst>
                </a:pPr>
                <a:r>
                  <a:rPr lang="en-GB" sz="1600" dirty="0"/>
                  <a:t>			     per day</a:t>
                </a: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2F6F283C-3C49-4EF1-B766-D7D7E52476DD}"/>
                  </a:ext>
                </a:extLst>
              </p:cNvPr>
              <p:cNvSpPr/>
              <p:nvPr/>
            </p:nvSpPr>
            <p:spPr>
              <a:xfrm>
                <a:off x="1331938" y="2233439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F23C27A5-D828-4FA4-BB8B-82ACD5C0EF6F}"/>
                  </a:ext>
                </a:extLst>
              </p:cNvPr>
              <p:cNvSpPr/>
              <p:nvPr/>
            </p:nvSpPr>
            <p:spPr>
              <a:xfrm>
                <a:off x="3252217" y="2233439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pic>
        <p:nvPicPr>
          <p:cNvPr id="56" name="Grafik 55">
            <a:extLst>
              <a:ext uri="{FF2B5EF4-FFF2-40B4-BE49-F238E27FC236}">
                <a16:creationId xmlns:a16="http://schemas.microsoft.com/office/drawing/2014/main" id="{63248416-BF67-4AD5-BF45-1DE8EE85D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855668" y="1687640"/>
            <a:ext cx="504000" cy="504000"/>
          </a:xfrm>
          <a:prstGeom prst="rect">
            <a:avLst/>
          </a:prstGeom>
        </p:spPr>
      </p:pic>
      <p:sp>
        <p:nvSpPr>
          <p:cNvPr id="57" name="Ellipse 56">
            <a:extLst>
              <a:ext uri="{FF2B5EF4-FFF2-40B4-BE49-F238E27FC236}">
                <a16:creationId xmlns:a16="http://schemas.microsoft.com/office/drawing/2014/main" id="{F23C27A5-D828-4FA4-BB8B-82ACD5C0EF6F}"/>
              </a:ext>
            </a:extLst>
          </p:cNvPr>
          <p:cNvSpPr/>
          <p:nvPr/>
        </p:nvSpPr>
        <p:spPr>
          <a:xfrm>
            <a:off x="4943226" y="2226094"/>
            <a:ext cx="144016" cy="1440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176A2C1A-381D-42D4-8118-9BE6E64D0B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45234" y="1651640"/>
            <a:ext cx="540000" cy="54000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>
          <a:xfrm rot="5400000">
            <a:off x="6479643" y="2341451"/>
            <a:ext cx="1296144" cy="216024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253" y="1399692"/>
            <a:ext cx="3697086" cy="2460873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9719796" y="3702511"/>
            <a:ext cx="1799608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800" dirty="0">
                <a:solidFill>
                  <a:schemeClr val="bg1"/>
                </a:solidFill>
              </a:rPr>
              <a:t>Source: Reto </a:t>
            </a:r>
            <a:r>
              <a:rPr lang="de-CH" sz="800" dirty="0" err="1">
                <a:solidFill>
                  <a:schemeClr val="bg1"/>
                </a:solidFill>
              </a:rPr>
              <a:t>Oeschger</a:t>
            </a:r>
            <a:r>
              <a:rPr lang="de-CH" sz="800" dirty="0">
                <a:solidFill>
                  <a:schemeClr val="bg1"/>
                </a:solidFill>
              </a:rPr>
              <a:t>, Tagesanzeiger </a:t>
            </a:r>
          </a:p>
        </p:txBody>
      </p:sp>
      <p:sp>
        <p:nvSpPr>
          <p:cNvPr id="22" name="Textplatzhalter 8"/>
          <p:cNvSpPr txBox="1">
            <a:spLocks/>
          </p:cNvSpPr>
          <p:nvPr/>
        </p:nvSpPr>
        <p:spPr>
          <a:xfrm>
            <a:off x="911424" y="4636460"/>
            <a:ext cx="9145016" cy="374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160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7200" indent="-4572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400" indent="-2304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200" indent="-2160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" indent="-457200" algn="l" defTabSz="914400" rtl="0" eaLnBrk="1" latinLnBrk="0" hangingPunct="1">
              <a:lnSpc>
                <a:spcPct val="118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 smtClean="0"/>
              <a:t>Improve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quality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public</a:t>
            </a:r>
            <a:r>
              <a:rPr lang="de-CH" dirty="0" smtClean="0"/>
              <a:t> </a:t>
            </a:r>
            <a:r>
              <a:rPr lang="de-CH" dirty="0" err="1" smtClean="0"/>
              <a:t>transport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data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95400" y="980728"/>
            <a:ext cx="3024336" cy="864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1400" b="0" i="1" dirty="0" err="1">
                <a:latin typeface="+mn-lt"/>
                <a:ea typeface="+mn-ea"/>
                <a:cs typeface="+mn-cs"/>
              </a:rPr>
              <a:t>Depicting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differences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in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passengers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distribution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along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the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bus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and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tram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lines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with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Leaflet</a:t>
            </a:r>
            <a:endParaRPr lang="de-CH" sz="1400" b="0" i="1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8E5B-C1B4-4A86-B49B-B34E2BDA00EC}" type="datetime1">
              <a:rPr lang="de-CH" smtClean="0"/>
              <a:t>07.12.2022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20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9" y="116632"/>
            <a:ext cx="7332475" cy="352839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9" y="3723373"/>
            <a:ext cx="7332475" cy="3104090"/>
          </a:xfrm>
          <a:prstGeom prst="rect">
            <a:avLst/>
          </a:prstGeom>
        </p:spPr>
      </p:pic>
      <p:sp>
        <p:nvSpPr>
          <p:cNvPr id="25" name="Bogen 24"/>
          <p:cNvSpPr/>
          <p:nvPr/>
        </p:nvSpPr>
        <p:spPr>
          <a:xfrm rot="19203240">
            <a:off x="3326052" y="4426014"/>
            <a:ext cx="1584176" cy="1368152"/>
          </a:xfrm>
          <a:prstGeom prst="arc">
            <a:avLst>
              <a:gd name="adj1" fmla="val 14608168"/>
              <a:gd name="adj2" fmla="val 1999741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Titel 12"/>
          <p:cNvSpPr txBox="1">
            <a:spLocks/>
          </p:cNvSpPr>
          <p:nvPr/>
        </p:nvSpPr>
        <p:spPr>
          <a:xfrm>
            <a:off x="444579" y="4843370"/>
            <a:ext cx="3707205" cy="86409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1400" b="0" i="1" dirty="0">
                <a:latin typeface="+mn-lt"/>
                <a:ea typeface="+mn-ea"/>
                <a:cs typeface="+mn-cs"/>
              </a:rPr>
              <a:t>Lines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change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streams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based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on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connections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 smtClean="0">
                <a:latin typeface="+mn-lt"/>
                <a:ea typeface="+mn-ea"/>
                <a:cs typeface="+mn-cs"/>
              </a:rPr>
              <a:t>requests</a:t>
            </a:r>
            <a:r>
              <a:rPr lang="de-CH" sz="1400" b="0" i="1" dirty="0" smtClean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data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from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the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ZVV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app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and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website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,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illustrated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with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chord</a:t>
            </a:r>
            <a:r>
              <a:rPr lang="de-CH" sz="1400" b="0" i="1" dirty="0">
                <a:latin typeface="+mn-lt"/>
                <a:ea typeface="+mn-ea"/>
                <a:cs typeface="+mn-cs"/>
              </a:rPr>
              <a:t> </a:t>
            </a:r>
            <a:r>
              <a:rPr lang="de-CH" sz="1400" b="0" i="1" dirty="0" err="1">
                <a:latin typeface="+mn-lt"/>
                <a:ea typeface="+mn-ea"/>
                <a:cs typeface="+mn-cs"/>
              </a:rPr>
              <a:t>diagram</a:t>
            </a:r>
            <a:endParaRPr lang="de-CH" sz="1400" b="0" i="1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Bogen 26"/>
          <p:cNvSpPr/>
          <p:nvPr/>
        </p:nvSpPr>
        <p:spPr>
          <a:xfrm rot="7663083">
            <a:off x="3423200" y="1388477"/>
            <a:ext cx="792088" cy="1368152"/>
          </a:xfrm>
          <a:prstGeom prst="arc">
            <a:avLst>
              <a:gd name="adj1" fmla="val 16614333"/>
              <a:gd name="adj2" fmla="val 3805943"/>
            </a:avLst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05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21</a:t>
            </a:fld>
            <a:endParaRPr lang="de-CH"/>
          </a:p>
        </p:txBody>
      </p:sp>
      <p:sp>
        <p:nvSpPr>
          <p:cNvPr id="13" name="Gleichschenkliges Dreieck 12"/>
          <p:cNvSpPr/>
          <p:nvPr/>
        </p:nvSpPr>
        <p:spPr>
          <a:xfrm rot="5400000">
            <a:off x="4589571" y="2600908"/>
            <a:ext cx="1872208" cy="216024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69" y="318019"/>
            <a:ext cx="5443648" cy="4327602"/>
          </a:xfrm>
          <a:prstGeom prst="rect">
            <a:avLst/>
          </a:prstGeom>
        </p:spPr>
      </p:pic>
      <p:sp>
        <p:nvSpPr>
          <p:cNvPr id="28" name="Inhaltsplatzhalter 4"/>
          <p:cNvSpPr>
            <a:spLocks noGrp="1"/>
          </p:cNvSpPr>
          <p:nvPr>
            <p:ph sz="quarter" idx="4294967295"/>
          </p:nvPr>
        </p:nvSpPr>
        <p:spPr>
          <a:xfrm>
            <a:off x="119336" y="4941168"/>
            <a:ext cx="5137420" cy="1440160"/>
          </a:xfrm>
          <a:prstGeom prst="rect">
            <a:avLst/>
          </a:prstGeom>
        </p:spPr>
        <p:txBody>
          <a:bodyPr/>
          <a:lstStyle/>
          <a:p>
            <a:r>
              <a:rPr lang="de-CH" sz="1600" dirty="0" err="1"/>
              <a:t>Only</a:t>
            </a:r>
            <a:r>
              <a:rPr lang="de-CH" sz="1600" dirty="0"/>
              <a:t> </a:t>
            </a:r>
            <a:r>
              <a:rPr lang="de-CH" sz="1600" dirty="0" err="1"/>
              <a:t>one</a:t>
            </a:r>
            <a:r>
              <a:rPr lang="de-CH" sz="1600" dirty="0"/>
              <a:t> </a:t>
            </a:r>
            <a:r>
              <a:rPr lang="de-CH" sz="1600" dirty="0" err="1"/>
              <a:t>active</a:t>
            </a:r>
            <a:r>
              <a:rPr lang="de-CH" sz="1600" dirty="0"/>
              <a:t> </a:t>
            </a:r>
            <a:r>
              <a:rPr lang="de-CH" sz="1600" dirty="0" err="1"/>
              <a:t>Shiny</a:t>
            </a:r>
            <a:r>
              <a:rPr lang="de-CH" sz="1600" dirty="0"/>
              <a:t> </a:t>
            </a:r>
            <a:r>
              <a:rPr lang="de-CH" sz="1600" dirty="0" err="1"/>
              <a:t>process</a:t>
            </a:r>
            <a:r>
              <a:rPr lang="de-CH" sz="1600" dirty="0"/>
              <a:t> at a time due </a:t>
            </a:r>
            <a:r>
              <a:rPr lang="de-CH" sz="1600" dirty="0" err="1"/>
              <a:t>to</a:t>
            </a:r>
            <a:r>
              <a:rPr lang="de-CH" sz="1600" dirty="0"/>
              <a:t> non-enterprise </a:t>
            </a:r>
            <a:r>
              <a:rPr lang="de-CH" sz="1600" dirty="0" err="1"/>
              <a:t>Shiny</a:t>
            </a:r>
            <a:r>
              <a:rPr lang="de-CH" sz="1600" dirty="0"/>
              <a:t> Server </a:t>
            </a:r>
            <a:r>
              <a:rPr lang="de-CH" sz="1600" dirty="0">
                <a:sym typeface="Wingdings" panose="05000000000000000000" pitchFamily="2" charset="2"/>
              </a:rPr>
              <a:t> </a:t>
            </a:r>
            <a:r>
              <a:rPr lang="de-CH" sz="1600" dirty="0" err="1">
                <a:sym typeface="Wingdings" panose="05000000000000000000" pitchFamily="2" charset="2"/>
              </a:rPr>
              <a:t>users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wait</a:t>
            </a:r>
            <a:endParaRPr lang="de-CH" sz="1600" dirty="0"/>
          </a:p>
          <a:p>
            <a:r>
              <a:rPr lang="de-CH" sz="1600" dirty="0" err="1"/>
              <a:t>No</a:t>
            </a:r>
            <a:r>
              <a:rPr lang="de-CH" sz="1600" dirty="0"/>
              <a:t> </a:t>
            </a:r>
            <a:r>
              <a:rPr lang="de-CH" sz="1600" dirty="0" err="1"/>
              <a:t>access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Shiny</a:t>
            </a:r>
            <a:r>
              <a:rPr lang="de-CH" sz="1600" dirty="0"/>
              <a:t> </a:t>
            </a:r>
            <a:r>
              <a:rPr lang="de-CH" sz="1600" dirty="0" err="1"/>
              <a:t>apps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users</a:t>
            </a:r>
            <a:r>
              <a:rPr lang="de-CH" sz="1600" dirty="0"/>
              <a:t> outside VBZ </a:t>
            </a:r>
            <a:r>
              <a:rPr lang="de-CH" sz="1600" dirty="0" err="1"/>
              <a:t>and</a:t>
            </a:r>
            <a:r>
              <a:rPr lang="de-CH" sz="1600" dirty="0"/>
              <a:t> ZVV</a:t>
            </a:r>
          </a:p>
          <a:p>
            <a:pPr marL="0" indent="0">
              <a:buNone/>
            </a:pPr>
            <a:endParaRPr lang="de-CH" sz="1600" dirty="0"/>
          </a:p>
        </p:txBody>
      </p:sp>
      <p:sp>
        <p:nvSpPr>
          <p:cNvPr id="29" name="Inhaltsplatzhalter 4"/>
          <p:cNvSpPr>
            <a:spLocks noGrp="1"/>
          </p:cNvSpPr>
          <p:nvPr>
            <p:ph sz="quarter" idx="4294967295"/>
          </p:nvPr>
        </p:nvSpPr>
        <p:spPr>
          <a:xfrm>
            <a:off x="5496133" y="4804196"/>
            <a:ext cx="6695867" cy="1440160"/>
          </a:xfrm>
          <a:prstGeom prst="rect">
            <a:avLst/>
          </a:prstGeom>
        </p:spPr>
        <p:txBody>
          <a:bodyPr/>
          <a:lstStyle/>
          <a:p>
            <a:r>
              <a:rPr lang="de-CH" sz="1600" dirty="0" err="1"/>
              <a:t>One</a:t>
            </a:r>
            <a:r>
              <a:rPr lang="de-CH" sz="1600" dirty="0"/>
              <a:t> </a:t>
            </a:r>
            <a:r>
              <a:rPr lang="de-CH" sz="1600" dirty="0" err="1"/>
              <a:t>platform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everything</a:t>
            </a:r>
            <a:r>
              <a:rPr lang="de-CH" sz="1600" dirty="0"/>
              <a:t> (</a:t>
            </a:r>
            <a:r>
              <a:rPr lang="de-CH" sz="1600" dirty="0" err="1"/>
              <a:t>analytics</a:t>
            </a:r>
            <a:r>
              <a:rPr lang="de-CH" sz="1600" dirty="0"/>
              <a:t>, </a:t>
            </a:r>
            <a:r>
              <a:rPr lang="de-CH" sz="1600" dirty="0" err="1"/>
              <a:t>development</a:t>
            </a:r>
            <a:r>
              <a:rPr lang="de-CH" sz="1600" dirty="0"/>
              <a:t> </a:t>
            </a:r>
            <a:r>
              <a:rPr lang="de-CH" sz="1600" dirty="0" err="1"/>
              <a:t>and</a:t>
            </a:r>
            <a:r>
              <a:rPr lang="de-CH" sz="1600" dirty="0"/>
              <a:t> </a:t>
            </a:r>
            <a:r>
              <a:rPr lang="de-CH" sz="1600" dirty="0" err="1"/>
              <a:t>hosting</a:t>
            </a:r>
            <a:r>
              <a:rPr lang="de-CH" sz="1600" dirty="0"/>
              <a:t> </a:t>
            </a:r>
            <a:r>
              <a:rPr lang="de-CH" sz="1600" dirty="0" err="1"/>
              <a:t>of</a:t>
            </a:r>
            <a:r>
              <a:rPr lang="de-CH" sz="1600" dirty="0"/>
              <a:t> </a:t>
            </a:r>
            <a:r>
              <a:rPr lang="de-CH" sz="1600" dirty="0" err="1"/>
              <a:t>Shiny</a:t>
            </a:r>
            <a:r>
              <a:rPr lang="de-CH" sz="1600" dirty="0"/>
              <a:t> </a:t>
            </a:r>
            <a:r>
              <a:rPr lang="de-CH" sz="1600" dirty="0" err="1"/>
              <a:t>apps</a:t>
            </a:r>
            <a:r>
              <a:rPr lang="de-CH" sz="1600" dirty="0"/>
              <a:t>) </a:t>
            </a:r>
            <a:r>
              <a:rPr lang="de-CH" sz="1600" dirty="0">
                <a:sym typeface="Wingdings" panose="05000000000000000000" pitchFamily="2" charset="2"/>
              </a:rPr>
              <a:t> </a:t>
            </a:r>
            <a:r>
              <a:rPr lang="de-CH" sz="1600" dirty="0" err="1">
                <a:sym typeface="Wingdings" panose="05000000000000000000" pitchFamily="2" charset="2"/>
              </a:rPr>
              <a:t>joint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use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within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the</a:t>
            </a:r>
            <a:r>
              <a:rPr lang="de-CH" sz="1600" dirty="0">
                <a:sym typeface="Wingdings" panose="05000000000000000000" pitchFamily="2" charset="2"/>
              </a:rPr>
              <a:t> City </a:t>
            </a:r>
            <a:r>
              <a:rPr lang="de-CH" sz="1600" dirty="0" err="1">
                <a:sym typeface="Wingdings" panose="05000000000000000000" pitchFamily="2" charset="2"/>
              </a:rPr>
              <a:t>of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Zurich</a:t>
            </a:r>
            <a:r>
              <a:rPr lang="de-CH" sz="1600" dirty="0">
                <a:sym typeface="Wingdings" panose="05000000000000000000" pitchFamily="2" charset="2"/>
              </a:rPr>
              <a:t> </a:t>
            </a:r>
            <a:r>
              <a:rPr lang="de-CH" sz="1600" dirty="0" err="1">
                <a:sym typeface="Wingdings" panose="05000000000000000000" pitchFamily="2" charset="2"/>
              </a:rPr>
              <a:t>possible</a:t>
            </a:r>
            <a:endParaRPr lang="de-CH" sz="1600" dirty="0"/>
          </a:p>
          <a:p>
            <a:r>
              <a:rPr lang="de-CH" sz="1600" dirty="0"/>
              <a:t>Apps </a:t>
            </a:r>
            <a:r>
              <a:rPr lang="de-CH" sz="1600" dirty="0" err="1"/>
              <a:t>hosting</a:t>
            </a:r>
            <a:r>
              <a:rPr lang="de-CH" sz="1600" dirty="0"/>
              <a:t> via </a:t>
            </a:r>
            <a:r>
              <a:rPr lang="de-CH" sz="1600" dirty="0" err="1"/>
              <a:t>RStudio</a:t>
            </a:r>
            <a:r>
              <a:rPr lang="de-CH" sz="1600" dirty="0"/>
              <a:t> Connect </a:t>
            </a:r>
            <a:r>
              <a:rPr lang="de-CH" sz="1600" dirty="0">
                <a:sym typeface="Wingdings" panose="05000000000000000000" pitchFamily="2" charset="2"/>
              </a:rPr>
              <a:t> </a:t>
            </a:r>
            <a:r>
              <a:rPr lang="de-CH" sz="1600" dirty="0" err="1"/>
              <a:t>performance</a:t>
            </a:r>
            <a:r>
              <a:rPr lang="de-CH" sz="1600" dirty="0"/>
              <a:t>, </a:t>
            </a:r>
            <a:r>
              <a:rPr lang="de-CH" sz="1600" dirty="0" err="1"/>
              <a:t>user</a:t>
            </a:r>
            <a:r>
              <a:rPr lang="de-CH" sz="1600" dirty="0"/>
              <a:t> </a:t>
            </a:r>
            <a:r>
              <a:rPr lang="de-CH" sz="1600" dirty="0" err="1"/>
              <a:t>management</a:t>
            </a:r>
            <a:r>
              <a:rPr lang="de-CH" sz="1600" dirty="0"/>
              <a:t>, </a:t>
            </a:r>
            <a:r>
              <a:rPr lang="de-CH" sz="1600" dirty="0" err="1"/>
              <a:t>statistics</a:t>
            </a:r>
            <a:r>
              <a:rPr lang="de-CH" sz="1600" dirty="0"/>
              <a:t>, </a:t>
            </a:r>
            <a:r>
              <a:rPr lang="de-CH" sz="1600" dirty="0" err="1"/>
              <a:t>working</a:t>
            </a:r>
            <a:r>
              <a:rPr lang="de-CH" sz="1600" dirty="0"/>
              <a:t> </a:t>
            </a:r>
            <a:r>
              <a:rPr lang="de-CH" sz="1600" dirty="0" err="1"/>
              <a:t>with</a:t>
            </a:r>
            <a:r>
              <a:rPr lang="de-CH" sz="1600" dirty="0"/>
              <a:t> different R </a:t>
            </a:r>
            <a:r>
              <a:rPr lang="de-CH" sz="1600" dirty="0" err="1"/>
              <a:t>versions</a:t>
            </a:r>
            <a:endParaRPr lang="de-CH" sz="1600" dirty="0"/>
          </a:p>
          <a:p>
            <a:r>
              <a:rPr lang="de-CH" sz="1600" dirty="0"/>
              <a:t>Access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hosted</a:t>
            </a:r>
            <a:r>
              <a:rPr lang="de-CH" sz="1600" dirty="0"/>
              <a:t> </a:t>
            </a:r>
            <a:r>
              <a:rPr lang="de-CH" sz="1600" dirty="0" err="1"/>
              <a:t>apps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further</a:t>
            </a:r>
            <a:r>
              <a:rPr lang="de-CH" sz="1600" dirty="0"/>
              <a:t> </a:t>
            </a:r>
            <a:r>
              <a:rPr lang="de-CH" sz="1600" dirty="0" err="1"/>
              <a:t>user</a:t>
            </a:r>
            <a:r>
              <a:rPr lang="de-CH" sz="1600" dirty="0"/>
              <a:t> </a:t>
            </a:r>
            <a:r>
              <a:rPr lang="de-CH" sz="1600" dirty="0" err="1"/>
              <a:t>groups</a:t>
            </a:r>
            <a:endParaRPr lang="de-CH" sz="1600" dirty="0"/>
          </a:p>
        </p:txBody>
      </p:sp>
      <p:pic>
        <p:nvPicPr>
          <p:cNvPr id="35" name="Inhaltsplatzhalter 34"/>
          <p:cNvPicPr>
            <a:picLocks noGrp="1" noChangeAspect="1"/>
          </p:cNvPicPr>
          <p:nvPr>
            <p:ph sz="half" idx="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19"/>
            <a:ext cx="5256212" cy="4107713"/>
          </a:xfrm>
        </p:spPr>
      </p:pic>
    </p:spTree>
    <p:extLst>
      <p:ext uri="{BB962C8B-B14F-4D97-AF65-F5344CB8AC3E}">
        <p14:creationId xmlns:p14="http://schemas.microsoft.com/office/powerpoint/2010/main" val="26990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Analysing</a:t>
            </a:r>
            <a:r>
              <a:rPr lang="de-CH" dirty="0"/>
              <a:t> </a:t>
            </a:r>
            <a:r>
              <a:rPr lang="de-CH" dirty="0" err="1"/>
              <a:t>vehicle</a:t>
            </a:r>
            <a:r>
              <a:rPr lang="de-CH" dirty="0"/>
              <a:t> </a:t>
            </a:r>
            <a:r>
              <a:rPr lang="de-CH" dirty="0" err="1"/>
              <a:t>occupancy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hard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1127448" y="692696"/>
            <a:ext cx="360040" cy="2664296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6" name="Rechteck 5"/>
          <p:cNvSpPr/>
          <p:nvPr/>
        </p:nvSpPr>
        <p:spPr>
          <a:xfrm>
            <a:off x="1092059" y="512676"/>
            <a:ext cx="288032" cy="316835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46540"/>
            <a:ext cx="4680520" cy="33396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95400" y="692696"/>
            <a:ext cx="432048" cy="280831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7" name="Ellipse 6"/>
          <p:cNvSpPr/>
          <p:nvPr/>
        </p:nvSpPr>
        <p:spPr>
          <a:xfrm>
            <a:off x="773324" y="3392524"/>
            <a:ext cx="540060" cy="3021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6065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Analysing</a:t>
            </a:r>
            <a:r>
              <a:rPr lang="de-CH" dirty="0"/>
              <a:t> </a:t>
            </a:r>
            <a:r>
              <a:rPr lang="de-CH" dirty="0" err="1"/>
              <a:t>vehicle</a:t>
            </a:r>
            <a:r>
              <a:rPr lang="de-CH" dirty="0"/>
              <a:t> </a:t>
            </a:r>
            <a:r>
              <a:rPr lang="de-CH" dirty="0" err="1"/>
              <a:t>occupancy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smtClean="0"/>
              <a:t>easy </a:t>
            </a:r>
            <a:r>
              <a:rPr lang="de-CH" dirty="0" err="1"/>
              <a:t>way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1127448" y="692696"/>
            <a:ext cx="360040" cy="2664296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6" name="Rechteck 5"/>
          <p:cNvSpPr/>
          <p:nvPr/>
        </p:nvSpPr>
        <p:spPr>
          <a:xfrm>
            <a:off x="1092059" y="512676"/>
            <a:ext cx="288032" cy="316835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46540"/>
            <a:ext cx="4680520" cy="33396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95400" y="692696"/>
            <a:ext cx="432048" cy="280831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7" name="Ellipse 6"/>
          <p:cNvSpPr/>
          <p:nvPr/>
        </p:nvSpPr>
        <p:spPr>
          <a:xfrm>
            <a:off x="773324" y="3392524"/>
            <a:ext cx="540060" cy="3021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3" name="Pfeil nach unten 2"/>
          <p:cNvSpPr/>
          <p:nvPr/>
        </p:nvSpPr>
        <p:spPr>
          <a:xfrm>
            <a:off x="2855640" y="3933056"/>
            <a:ext cx="432048" cy="50405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5" name="Rechteck 4"/>
          <p:cNvSpPr/>
          <p:nvPr/>
        </p:nvSpPr>
        <p:spPr>
          <a:xfrm>
            <a:off x="2423592" y="4653136"/>
            <a:ext cx="1391728" cy="455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u="sng" dirty="0">
                <a:solidFill>
                  <a:schemeClr val="accent1"/>
                </a:solidFill>
              </a:rPr>
              <a:t>http://mad/</a:t>
            </a:r>
          </a:p>
        </p:txBody>
      </p:sp>
    </p:spTree>
    <p:extLst>
      <p:ext uri="{BB962C8B-B14F-4D97-AF65-F5344CB8AC3E}">
        <p14:creationId xmlns:p14="http://schemas.microsoft.com/office/powerpoint/2010/main" val="29571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Analysing</a:t>
            </a:r>
            <a:r>
              <a:rPr lang="de-CH" dirty="0"/>
              <a:t> </a:t>
            </a:r>
            <a:r>
              <a:rPr lang="de-CH" dirty="0" err="1"/>
              <a:t>vehicle</a:t>
            </a:r>
            <a:r>
              <a:rPr lang="de-CH" dirty="0"/>
              <a:t> </a:t>
            </a:r>
            <a:r>
              <a:rPr lang="de-CH" dirty="0" err="1"/>
              <a:t>occupancy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smtClean="0"/>
              <a:t>easy </a:t>
            </a:r>
            <a:r>
              <a:rPr lang="de-CH" dirty="0" err="1"/>
              <a:t>way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1127448" y="692696"/>
            <a:ext cx="360040" cy="2664296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6" name="Rechteck 5"/>
          <p:cNvSpPr/>
          <p:nvPr/>
        </p:nvSpPr>
        <p:spPr>
          <a:xfrm>
            <a:off x="1092059" y="512676"/>
            <a:ext cx="288032" cy="316835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46540"/>
            <a:ext cx="4680520" cy="33396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95400" y="692696"/>
            <a:ext cx="432048" cy="280831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7" name="Ellipse 6"/>
          <p:cNvSpPr/>
          <p:nvPr/>
        </p:nvSpPr>
        <p:spPr>
          <a:xfrm>
            <a:off x="773324" y="3392524"/>
            <a:ext cx="540060" cy="3021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3" name="Pfeil nach unten 2"/>
          <p:cNvSpPr/>
          <p:nvPr/>
        </p:nvSpPr>
        <p:spPr>
          <a:xfrm>
            <a:off x="2855640" y="3933056"/>
            <a:ext cx="432048" cy="50405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sp>
        <p:nvSpPr>
          <p:cNvPr id="5" name="Rechteck 4"/>
          <p:cNvSpPr/>
          <p:nvPr/>
        </p:nvSpPr>
        <p:spPr>
          <a:xfrm>
            <a:off x="2423592" y="4653136"/>
            <a:ext cx="1391728" cy="455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u="sng" dirty="0">
                <a:solidFill>
                  <a:schemeClr val="accent1"/>
                </a:solidFill>
              </a:rPr>
              <a:t>http://mad/</a:t>
            </a:r>
          </a:p>
        </p:txBody>
      </p:sp>
      <p:sp>
        <p:nvSpPr>
          <p:cNvPr id="14" name="Titel 7"/>
          <p:cNvSpPr txBox="1">
            <a:spLocks/>
          </p:cNvSpPr>
          <p:nvPr/>
        </p:nvSpPr>
        <p:spPr>
          <a:xfrm>
            <a:off x="7344224" y="4164479"/>
            <a:ext cx="3858892" cy="158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de-CH" sz="1800" dirty="0" smtClean="0">
                <a:solidFill>
                  <a:schemeClr val="bg1"/>
                </a:solidFill>
              </a:rPr>
              <a:t/>
            </a:r>
            <a:br>
              <a:rPr lang="de-CH" sz="1800" dirty="0" smtClean="0">
                <a:solidFill>
                  <a:schemeClr val="bg1"/>
                </a:solidFill>
              </a:rPr>
            </a:br>
            <a:r>
              <a:rPr lang="de-CH" sz="1800" dirty="0" smtClean="0">
                <a:solidFill>
                  <a:schemeClr val="bg1"/>
                </a:solidFill>
              </a:rPr>
              <a:t/>
            </a:r>
            <a:br>
              <a:rPr lang="de-CH" sz="1800" dirty="0" smtClean="0">
                <a:solidFill>
                  <a:schemeClr val="bg1"/>
                </a:solidFill>
              </a:rPr>
            </a:br>
            <a:r>
              <a:rPr lang="de-CH" sz="2000" dirty="0" smtClean="0">
                <a:solidFill>
                  <a:schemeClr val="bg1"/>
                </a:solidFill>
              </a:rPr>
              <a:t>Team MAD 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de-CH" sz="1800" dirty="0" smtClean="0">
                <a:solidFill>
                  <a:schemeClr val="bg1"/>
                </a:solidFill>
              </a:rPr>
              <a:t>(Mobility &amp; Data Analytics)</a:t>
            </a:r>
            <a:endParaRPr lang="de-CH" sz="1800" dirty="0">
              <a:solidFill>
                <a:schemeClr val="bg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579" y="3892502"/>
            <a:ext cx="734648" cy="734648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17" y="3903212"/>
            <a:ext cx="727885" cy="727885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92" y="3933056"/>
            <a:ext cx="702033" cy="702033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15" y="3942882"/>
            <a:ext cx="734648" cy="734648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24" y="3892502"/>
            <a:ext cx="728765" cy="728765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72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bgerundetes Rechteck 80"/>
          <p:cNvSpPr/>
          <p:nvPr/>
        </p:nvSpPr>
        <p:spPr>
          <a:xfrm rot="5400000">
            <a:off x="9768476" y="3693487"/>
            <a:ext cx="122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9" name="Abgerundetes Rechteck 78"/>
          <p:cNvSpPr/>
          <p:nvPr/>
        </p:nvSpPr>
        <p:spPr>
          <a:xfrm>
            <a:off x="8502148" y="2935946"/>
            <a:ext cx="176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7" name="Abgerundetes Rechteck 56"/>
          <p:cNvSpPr/>
          <p:nvPr/>
        </p:nvSpPr>
        <p:spPr>
          <a:xfrm>
            <a:off x="6201863" y="2939510"/>
            <a:ext cx="230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3" name="Abgerundetes Rechteck 42"/>
          <p:cNvSpPr/>
          <p:nvPr/>
        </p:nvSpPr>
        <p:spPr>
          <a:xfrm rot="5400000">
            <a:off x="5107021" y="3706501"/>
            <a:ext cx="122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9" name="Abgerundetes Rechteck 28"/>
          <p:cNvSpPr/>
          <p:nvPr/>
        </p:nvSpPr>
        <p:spPr>
          <a:xfrm rot="5400000">
            <a:off x="2347094" y="3951576"/>
            <a:ext cx="122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8" name="Abgerundetes Rechteck 27"/>
          <p:cNvSpPr/>
          <p:nvPr/>
        </p:nvSpPr>
        <p:spPr>
          <a:xfrm>
            <a:off x="3275888" y="2939510"/>
            <a:ext cx="230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3" name="Abgerundetes Rechteck 22"/>
          <p:cNvSpPr/>
          <p:nvPr/>
        </p:nvSpPr>
        <p:spPr>
          <a:xfrm>
            <a:off x="1306352" y="2975514"/>
            <a:ext cx="1944216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Dashboard </a:t>
            </a:r>
            <a:r>
              <a:rPr lang="en-US" sz="2800" dirty="0"/>
              <a:t>development in collaboration with the users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5" y="2592830"/>
            <a:ext cx="646678" cy="646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725437" y="3316869"/>
            <a:ext cx="1279862" cy="625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0"/>
              </a:spcAft>
            </a:pPr>
            <a:r>
              <a:rPr lang="de-CH" sz="1200" dirty="0" err="1"/>
              <a:t>assignment</a:t>
            </a:r>
            <a:r>
              <a:rPr lang="de-CH" sz="1200" dirty="0"/>
              <a:t> </a:t>
            </a:r>
            <a:r>
              <a:rPr lang="de-CH" sz="1200" dirty="0" err="1"/>
              <a:t>from</a:t>
            </a:r>
            <a:r>
              <a:rPr lang="de-CH" sz="1200" dirty="0"/>
              <a:t> </a:t>
            </a:r>
          </a:p>
          <a:p>
            <a:pPr algn="l">
              <a:spcAft>
                <a:spcPts val="0"/>
              </a:spcAft>
            </a:pPr>
            <a:r>
              <a:rPr lang="de-CH" sz="1200" dirty="0"/>
              <a:t>VBZ expert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14" y="4075383"/>
            <a:ext cx="1026228" cy="576063"/>
          </a:xfrm>
          <a:prstGeom prst="rect">
            <a:avLst/>
          </a:prstGeom>
        </p:spPr>
      </p:pic>
      <p:grpSp>
        <p:nvGrpSpPr>
          <p:cNvPr id="26" name="Gruppieren 25"/>
          <p:cNvGrpSpPr/>
          <p:nvPr/>
        </p:nvGrpSpPr>
        <p:grpSpPr>
          <a:xfrm>
            <a:off x="2418724" y="2572523"/>
            <a:ext cx="1099681" cy="866164"/>
            <a:chOff x="2266286" y="3222734"/>
            <a:chExt cx="1099681" cy="866164"/>
          </a:xfrm>
        </p:grpSpPr>
        <p:sp>
          <p:nvSpPr>
            <p:cNvPr id="15" name="Rechteck 14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600" y="3222734"/>
              <a:ext cx="476282" cy="476282"/>
            </a:xfrm>
            <a:prstGeom prst="rect">
              <a:avLst/>
            </a:prstGeom>
          </p:spPr>
        </p:pic>
      </p:grpSp>
      <p:sp>
        <p:nvSpPr>
          <p:cNvPr id="27" name="Textfeld 26"/>
          <p:cNvSpPr txBox="1"/>
          <p:nvPr/>
        </p:nvSpPr>
        <p:spPr>
          <a:xfrm>
            <a:off x="2501894" y="2243692"/>
            <a:ext cx="914400" cy="144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brainstorming</a:t>
            </a:r>
            <a:endParaRPr lang="de-CH" sz="1200" dirty="0"/>
          </a:p>
        </p:txBody>
      </p:sp>
      <p:sp>
        <p:nvSpPr>
          <p:cNvPr id="30" name="Textfeld 29"/>
          <p:cNvSpPr txBox="1"/>
          <p:nvPr/>
        </p:nvSpPr>
        <p:spPr>
          <a:xfrm>
            <a:off x="2213260" y="4742498"/>
            <a:ext cx="1733060" cy="479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0"/>
              </a:spcAft>
            </a:pPr>
            <a:r>
              <a:rPr lang="de-CH" sz="1200" dirty="0" err="1"/>
              <a:t>definition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project</a:t>
            </a:r>
            <a:r>
              <a:rPr lang="de-CH" sz="1200" dirty="0"/>
              <a:t> </a:t>
            </a:r>
            <a:r>
              <a:rPr lang="de-CH" sz="1200" dirty="0" err="1"/>
              <a:t>goals</a:t>
            </a:r>
            <a:r>
              <a:rPr lang="de-CH" sz="1200" dirty="0"/>
              <a:t> </a:t>
            </a:r>
          </a:p>
          <a:p>
            <a:pPr>
              <a:spcAft>
                <a:spcPts val="0"/>
              </a:spcAft>
            </a:pPr>
            <a:r>
              <a:rPr lang="de-CH" sz="1200" dirty="0" err="1"/>
              <a:t>and</a:t>
            </a:r>
            <a:r>
              <a:rPr lang="de-CH" sz="1200" dirty="0"/>
              <a:t> </a:t>
            </a:r>
            <a:r>
              <a:rPr lang="de-CH" sz="1200" dirty="0" err="1"/>
              <a:t>clarification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data</a:t>
            </a:r>
            <a:r>
              <a:rPr lang="de-CH" sz="1200" dirty="0"/>
              <a:t> </a:t>
            </a:r>
          </a:p>
          <a:p>
            <a:pPr>
              <a:spcAft>
                <a:spcPts val="0"/>
              </a:spcAft>
            </a:pPr>
            <a:r>
              <a:rPr lang="de-CH" sz="1200" dirty="0" err="1"/>
              <a:t>requirements</a:t>
            </a:r>
            <a:r>
              <a:rPr lang="de-CH" sz="1200" dirty="0"/>
              <a:t> </a:t>
            </a:r>
          </a:p>
        </p:txBody>
      </p:sp>
      <p:grpSp>
        <p:nvGrpSpPr>
          <p:cNvPr id="36" name="Gruppieren 35"/>
          <p:cNvGrpSpPr/>
          <p:nvPr/>
        </p:nvGrpSpPr>
        <p:grpSpPr>
          <a:xfrm>
            <a:off x="5155028" y="2623957"/>
            <a:ext cx="1099681" cy="748635"/>
            <a:chOff x="2266286" y="3340263"/>
            <a:chExt cx="1099681" cy="748635"/>
          </a:xfrm>
        </p:grpSpPr>
        <p:sp>
          <p:nvSpPr>
            <p:cNvPr id="37" name="Rechteck 36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35" name="Grafik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424" y="2550745"/>
            <a:ext cx="382231" cy="382231"/>
          </a:xfrm>
          <a:prstGeom prst="rect">
            <a:avLst/>
          </a:prstGeom>
        </p:spPr>
      </p:pic>
      <p:sp>
        <p:nvSpPr>
          <p:cNvPr id="42" name="Textfeld 41"/>
          <p:cNvSpPr txBox="1"/>
          <p:nvPr/>
        </p:nvSpPr>
        <p:spPr>
          <a:xfrm>
            <a:off x="4903000" y="2233378"/>
            <a:ext cx="1632042" cy="219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dashboard</a:t>
            </a:r>
            <a:r>
              <a:rPr lang="de-CH" sz="1200" dirty="0"/>
              <a:t> </a:t>
            </a:r>
            <a:r>
              <a:rPr lang="de-CH" sz="1200" dirty="0" err="1"/>
              <a:t>prototyping</a:t>
            </a:r>
            <a:endParaRPr lang="de-CH" sz="1200" dirty="0"/>
          </a:p>
        </p:txBody>
      </p:sp>
      <p:sp>
        <p:nvSpPr>
          <p:cNvPr id="48" name="Gestreifter Pfeil nach rechts 47"/>
          <p:cNvSpPr/>
          <p:nvPr/>
        </p:nvSpPr>
        <p:spPr>
          <a:xfrm>
            <a:off x="1338604" y="1599222"/>
            <a:ext cx="3168352" cy="503832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 err="1"/>
              <a:t>Initialization</a:t>
            </a:r>
            <a:r>
              <a:rPr lang="de-CH" sz="1600" dirty="0"/>
              <a:t> </a:t>
            </a:r>
            <a:r>
              <a:rPr lang="de-CH" sz="1600" dirty="0" err="1"/>
              <a:t>phase</a:t>
            </a:r>
            <a:endParaRPr lang="de-CH" sz="1600" dirty="0"/>
          </a:p>
        </p:txBody>
      </p:sp>
      <p:sp>
        <p:nvSpPr>
          <p:cNvPr id="49" name="Gestreifter Pfeil nach rechts 48"/>
          <p:cNvSpPr/>
          <p:nvPr/>
        </p:nvSpPr>
        <p:spPr>
          <a:xfrm>
            <a:off x="5384342" y="1602112"/>
            <a:ext cx="5032138" cy="503832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 err="1"/>
              <a:t>Realization</a:t>
            </a:r>
            <a:r>
              <a:rPr lang="de-CH" sz="1600" dirty="0"/>
              <a:t> </a:t>
            </a:r>
            <a:r>
              <a:rPr lang="de-CH" sz="1600" dirty="0" err="1"/>
              <a:t>phase</a:t>
            </a:r>
            <a:endParaRPr lang="de-CH" sz="1600" dirty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899" y="1698884"/>
            <a:ext cx="269674" cy="26967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72" y="3968448"/>
            <a:ext cx="624652" cy="624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feld 51"/>
          <p:cNvSpPr txBox="1"/>
          <p:nvPr/>
        </p:nvSpPr>
        <p:spPr>
          <a:xfrm>
            <a:off x="4740443" y="4725144"/>
            <a:ext cx="2405410" cy="218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feedback</a:t>
            </a:r>
            <a:r>
              <a:rPr lang="de-CH" sz="1200" dirty="0"/>
              <a:t> </a:t>
            </a:r>
            <a:r>
              <a:rPr lang="de-CH" sz="1200" dirty="0" err="1"/>
              <a:t>and</a:t>
            </a:r>
            <a:r>
              <a:rPr lang="de-CH" sz="1200" dirty="0"/>
              <a:t> </a:t>
            </a:r>
            <a:r>
              <a:rPr lang="de-CH" sz="1200" dirty="0" err="1"/>
              <a:t>progress</a:t>
            </a:r>
            <a:r>
              <a:rPr lang="de-CH" sz="1200" dirty="0"/>
              <a:t> </a:t>
            </a:r>
            <a:r>
              <a:rPr lang="de-CH" sz="1200" dirty="0" err="1"/>
              <a:t>discussion</a:t>
            </a:r>
            <a:endParaRPr lang="de-CH" sz="1200" dirty="0"/>
          </a:p>
        </p:txBody>
      </p:sp>
      <p:sp>
        <p:nvSpPr>
          <p:cNvPr id="54" name="Gebogener Pfeil 53"/>
          <p:cNvSpPr/>
          <p:nvPr/>
        </p:nvSpPr>
        <p:spPr>
          <a:xfrm rot="3433484">
            <a:off x="5817960" y="3421292"/>
            <a:ext cx="552334" cy="561958"/>
          </a:xfrm>
          <a:prstGeom prst="circularArrow">
            <a:avLst>
              <a:gd name="adj1" fmla="val 3387"/>
              <a:gd name="adj2" fmla="val 1142322"/>
              <a:gd name="adj3" fmla="val 4825829"/>
              <a:gd name="adj4" fmla="val 9562385"/>
              <a:gd name="adj5" fmla="val 855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Textfeld 55"/>
          <p:cNvSpPr txBox="1"/>
          <p:nvPr/>
        </p:nvSpPr>
        <p:spPr>
          <a:xfrm>
            <a:off x="6451172" y="3520734"/>
            <a:ext cx="967713" cy="4829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0"/>
              </a:spcAft>
            </a:pPr>
            <a:r>
              <a:rPr lang="de-CH" sz="1100" dirty="0"/>
              <a:t>iterative </a:t>
            </a:r>
          </a:p>
          <a:p>
            <a:pPr algn="l">
              <a:spcAft>
                <a:spcPts val="0"/>
              </a:spcAft>
            </a:pPr>
            <a:r>
              <a:rPr lang="de-CH" sz="1100" dirty="0" err="1"/>
              <a:t>workflow</a:t>
            </a:r>
            <a:endParaRPr lang="de-CH" sz="1100" dirty="0"/>
          </a:p>
        </p:txBody>
      </p:sp>
      <p:grpSp>
        <p:nvGrpSpPr>
          <p:cNvPr id="58" name="Gruppieren 57"/>
          <p:cNvGrpSpPr/>
          <p:nvPr/>
        </p:nvGrpSpPr>
        <p:grpSpPr>
          <a:xfrm>
            <a:off x="9821492" y="2608131"/>
            <a:ext cx="1099681" cy="748635"/>
            <a:chOff x="2266286" y="3340263"/>
            <a:chExt cx="1099681" cy="748635"/>
          </a:xfrm>
        </p:grpSpPr>
        <p:sp>
          <p:nvSpPr>
            <p:cNvPr id="59" name="Rechteck 58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60" name="Grafik 5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Grafik 6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63" name="Grafik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4523" y="2512628"/>
            <a:ext cx="453995" cy="453995"/>
          </a:xfrm>
          <a:prstGeom prst="rect">
            <a:avLst/>
          </a:prstGeom>
        </p:spPr>
      </p:pic>
      <p:grpSp>
        <p:nvGrpSpPr>
          <p:cNvPr id="64" name="Gruppieren 63"/>
          <p:cNvGrpSpPr/>
          <p:nvPr/>
        </p:nvGrpSpPr>
        <p:grpSpPr>
          <a:xfrm>
            <a:off x="7735365" y="2608131"/>
            <a:ext cx="1099681" cy="748635"/>
            <a:chOff x="2266286" y="3340263"/>
            <a:chExt cx="1099681" cy="748635"/>
          </a:xfrm>
        </p:grpSpPr>
        <p:sp>
          <p:nvSpPr>
            <p:cNvPr id="65" name="Rechteck 64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66" name="Grafik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7" name="Grafik 6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8" name="Grafik 6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76" name="Grafik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7006" y="2538476"/>
            <a:ext cx="437038" cy="437038"/>
          </a:xfrm>
          <a:prstGeom prst="rect">
            <a:avLst/>
          </a:prstGeom>
        </p:spPr>
      </p:pic>
      <p:sp>
        <p:nvSpPr>
          <p:cNvPr id="78" name="Textfeld 77"/>
          <p:cNvSpPr txBox="1"/>
          <p:nvPr/>
        </p:nvSpPr>
        <p:spPr>
          <a:xfrm>
            <a:off x="7472694" y="2248210"/>
            <a:ext cx="1632042" cy="219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dashboard</a:t>
            </a:r>
            <a:r>
              <a:rPr lang="de-CH" sz="1200" dirty="0"/>
              <a:t> </a:t>
            </a:r>
            <a:r>
              <a:rPr lang="de-CH" sz="1200" dirty="0" err="1"/>
              <a:t>development</a:t>
            </a:r>
            <a:endParaRPr lang="de-CH" sz="1200" dirty="0"/>
          </a:p>
        </p:txBody>
      </p:sp>
      <p:sp>
        <p:nvSpPr>
          <p:cNvPr id="80" name="Textfeld 79"/>
          <p:cNvSpPr txBox="1"/>
          <p:nvPr/>
        </p:nvSpPr>
        <p:spPr>
          <a:xfrm>
            <a:off x="9684526" y="2245919"/>
            <a:ext cx="1632042" cy="219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finalizing</a:t>
            </a:r>
            <a:r>
              <a:rPr lang="de-CH" sz="1200" dirty="0"/>
              <a:t> </a:t>
            </a:r>
            <a:r>
              <a:rPr lang="de-CH" sz="1200" dirty="0" err="1"/>
              <a:t>dashboard</a:t>
            </a:r>
            <a:endParaRPr lang="de-CH" sz="1200" dirty="0"/>
          </a:p>
        </p:txBody>
      </p:sp>
      <p:pic>
        <p:nvPicPr>
          <p:cNvPr id="82" name="Grafik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822" y="3976306"/>
            <a:ext cx="624652" cy="624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Textfeld 88"/>
          <p:cNvSpPr txBox="1"/>
          <p:nvPr/>
        </p:nvSpPr>
        <p:spPr>
          <a:xfrm>
            <a:off x="9279853" y="4742498"/>
            <a:ext cx="2405410" cy="218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presenting</a:t>
            </a:r>
            <a:r>
              <a:rPr lang="de-CH" sz="1200" dirty="0"/>
              <a:t> </a:t>
            </a:r>
            <a:r>
              <a:rPr lang="de-CH" sz="1200" dirty="0" err="1"/>
              <a:t>dashboard</a:t>
            </a:r>
            <a:r>
              <a:rPr lang="de-CH" sz="1200" dirty="0"/>
              <a:t> </a:t>
            </a:r>
            <a:r>
              <a:rPr lang="de-CH" sz="1200" dirty="0" err="1"/>
              <a:t>to</a:t>
            </a:r>
            <a:r>
              <a:rPr lang="de-CH" sz="1200" dirty="0"/>
              <a:t> </a:t>
            </a:r>
            <a:r>
              <a:rPr lang="de-CH" sz="1200" dirty="0" smtClean="0"/>
              <a:t>end </a:t>
            </a:r>
            <a:r>
              <a:rPr lang="de-CH" sz="1200" dirty="0" err="1"/>
              <a:t>user</a:t>
            </a:r>
            <a:endParaRPr lang="de-CH" sz="1200" dirty="0"/>
          </a:p>
        </p:txBody>
      </p:sp>
      <p:sp>
        <p:nvSpPr>
          <p:cNvPr id="8" name="Flussdiagramm: Verzögerung 7"/>
          <p:cNvSpPr/>
          <p:nvPr/>
        </p:nvSpPr>
        <p:spPr>
          <a:xfrm rot="12289560">
            <a:off x="9939863" y="3877742"/>
            <a:ext cx="313100" cy="395281"/>
          </a:xfrm>
          <a:prstGeom prst="flowChartDelay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4028" y="3939449"/>
            <a:ext cx="288720" cy="28872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2" y="3787932"/>
            <a:ext cx="1215752" cy="648072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89" y="3359416"/>
            <a:ext cx="1317764" cy="7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bgerundetes Rechteck 80"/>
          <p:cNvSpPr/>
          <p:nvPr/>
        </p:nvSpPr>
        <p:spPr>
          <a:xfrm rot="5400000">
            <a:off x="9768476" y="3693487"/>
            <a:ext cx="122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9" name="Abgerundetes Rechteck 78"/>
          <p:cNvSpPr/>
          <p:nvPr/>
        </p:nvSpPr>
        <p:spPr>
          <a:xfrm>
            <a:off x="8502148" y="2935946"/>
            <a:ext cx="176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7" name="Abgerundetes Rechteck 56"/>
          <p:cNvSpPr/>
          <p:nvPr/>
        </p:nvSpPr>
        <p:spPr>
          <a:xfrm>
            <a:off x="6201863" y="2939510"/>
            <a:ext cx="230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3" name="Abgerundetes Rechteck 42"/>
          <p:cNvSpPr/>
          <p:nvPr/>
        </p:nvSpPr>
        <p:spPr>
          <a:xfrm rot="5400000">
            <a:off x="5107021" y="3706501"/>
            <a:ext cx="122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9" name="Abgerundetes Rechteck 28"/>
          <p:cNvSpPr/>
          <p:nvPr/>
        </p:nvSpPr>
        <p:spPr>
          <a:xfrm rot="5400000">
            <a:off x="2347094" y="3951576"/>
            <a:ext cx="122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8" name="Abgerundetes Rechteck 27"/>
          <p:cNvSpPr/>
          <p:nvPr/>
        </p:nvSpPr>
        <p:spPr>
          <a:xfrm>
            <a:off x="3275888" y="2939510"/>
            <a:ext cx="2304000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3" name="Abgerundetes Rechteck 22"/>
          <p:cNvSpPr/>
          <p:nvPr/>
        </p:nvSpPr>
        <p:spPr>
          <a:xfrm>
            <a:off x="1306352" y="2975514"/>
            <a:ext cx="1944216" cy="7200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Dashboard </a:t>
            </a:r>
            <a:r>
              <a:rPr lang="en-US" sz="2800" dirty="0"/>
              <a:t>development in collaboration with the users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5" y="2592830"/>
            <a:ext cx="646678" cy="646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725437" y="3316869"/>
            <a:ext cx="1279862" cy="625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0"/>
              </a:spcAft>
            </a:pPr>
            <a:r>
              <a:rPr lang="de-CH" sz="1200" dirty="0" err="1"/>
              <a:t>assignment</a:t>
            </a:r>
            <a:r>
              <a:rPr lang="de-CH" sz="1200" dirty="0"/>
              <a:t> </a:t>
            </a:r>
            <a:r>
              <a:rPr lang="de-CH" sz="1200" dirty="0" err="1"/>
              <a:t>from</a:t>
            </a:r>
            <a:r>
              <a:rPr lang="de-CH" sz="1200" dirty="0"/>
              <a:t> </a:t>
            </a:r>
          </a:p>
          <a:p>
            <a:pPr algn="l">
              <a:spcAft>
                <a:spcPts val="0"/>
              </a:spcAft>
            </a:pPr>
            <a:r>
              <a:rPr lang="de-CH" sz="1200" dirty="0"/>
              <a:t>VBZ expert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14" y="4075383"/>
            <a:ext cx="1026228" cy="576063"/>
          </a:xfrm>
          <a:prstGeom prst="rect">
            <a:avLst/>
          </a:prstGeom>
        </p:spPr>
      </p:pic>
      <p:grpSp>
        <p:nvGrpSpPr>
          <p:cNvPr id="26" name="Gruppieren 25"/>
          <p:cNvGrpSpPr/>
          <p:nvPr/>
        </p:nvGrpSpPr>
        <p:grpSpPr>
          <a:xfrm>
            <a:off x="2418724" y="2572523"/>
            <a:ext cx="1099681" cy="866164"/>
            <a:chOff x="2266286" y="3222734"/>
            <a:chExt cx="1099681" cy="866164"/>
          </a:xfrm>
        </p:grpSpPr>
        <p:sp>
          <p:nvSpPr>
            <p:cNvPr id="15" name="Rechteck 14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600" y="3222734"/>
              <a:ext cx="476282" cy="476282"/>
            </a:xfrm>
            <a:prstGeom prst="rect">
              <a:avLst/>
            </a:prstGeom>
          </p:spPr>
        </p:pic>
      </p:grpSp>
      <p:sp>
        <p:nvSpPr>
          <p:cNvPr id="27" name="Textfeld 26"/>
          <p:cNvSpPr txBox="1"/>
          <p:nvPr/>
        </p:nvSpPr>
        <p:spPr>
          <a:xfrm>
            <a:off x="2501894" y="2243692"/>
            <a:ext cx="914400" cy="144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brainstorming</a:t>
            </a:r>
            <a:endParaRPr lang="de-CH" sz="1200" dirty="0"/>
          </a:p>
        </p:txBody>
      </p:sp>
      <p:sp>
        <p:nvSpPr>
          <p:cNvPr id="30" name="Textfeld 29"/>
          <p:cNvSpPr txBox="1"/>
          <p:nvPr/>
        </p:nvSpPr>
        <p:spPr>
          <a:xfrm>
            <a:off x="2213260" y="4742498"/>
            <a:ext cx="1733060" cy="4793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0"/>
              </a:spcAft>
            </a:pPr>
            <a:r>
              <a:rPr lang="de-CH" sz="1200" dirty="0" err="1"/>
              <a:t>definition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project</a:t>
            </a:r>
            <a:r>
              <a:rPr lang="de-CH" sz="1200" dirty="0"/>
              <a:t> </a:t>
            </a:r>
            <a:r>
              <a:rPr lang="de-CH" sz="1200" dirty="0" err="1"/>
              <a:t>goals</a:t>
            </a:r>
            <a:r>
              <a:rPr lang="de-CH" sz="1200" dirty="0"/>
              <a:t> </a:t>
            </a:r>
          </a:p>
          <a:p>
            <a:pPr>
              <a:spcAft>
                <a:spcPts val="0"/>
              </a:spcAft>
            </a:pPr>
            <a:r>
              <a:rPr lang="de-CH" sz="1200" dirty="0" err="1"/>
              <a:t>and</a:t>
            </a:r>
            <a:r>
              <a:rPr lang="de-CH" sz="1200" dirty="0"/>
              <a:t> </a:t>
            </a:r>
            <a:r>
              <a:rPr lang="de-CH" sz="1200" dirty="0" err="1"/>
              <a:t>clarification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data</a:t>
            </a:r>
            <a:r>
              <a:rPr lang="de-CH" sz="1200" dirty="0"/>
              <a:t> </a:t>
            </a:r>
          </a:p>
          <a:p>
            <a:pPr>
              <a:spcAft>
                <a:spcPts val="0"/>
              </a:spcAft>
            </a:pPr>
            <a:r>
              <a:rPr lang="de-CH" sz="1200" dirty="0" err="1"/>
              <a:t>requirements</a:t>
            </a:r>
            <a:r>
              <a:rPr lang="de-CH" sz="1200" dirty="0"/>
              <a:t> </a:t>
            </a:r>
          </a:p>
        </p:txBody>
      </p:sp>
      <p:grpSp>
        <p:nvGrpSpPr>
          <p:cNvPr id="36" name="Gruppieren 35"/>
          <p:cNvGrpSpPr/>
          <p:nvPr/>
        </p:nvGrpSpPr>
        <p:grpSpPr>
          <a:xfrm>
            <a:off x="5155028" y="2623957"/>
            <a:ext cx="1099681" cy="748635"/>
            <a:chOff x="2266286" y="3340263"/>
            <a:chExt cx="1099681" cy="748635"/>
          </a:xfrm>
        </p:grpSpPr>
        <p:sp>
          <p:nvSpPr>
            <p:cNvPr id="37" name="Rechteck 36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35" name="Grafik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424" y="2550745"/>
            <a:ext cx="382231" cy="382231"/>
          </a:xfrm>
          <a:prstGeom prst="rect">
            <a:avLst/>
          </a:prstGeom>
        </p:spPr>
      </p:pic>
      <p:sp>
        <p:nvSpPr>
          <p:cNvPr id="42" name="Textfeld 41"/>
          <p:cNvSpPr txBox="1"/>
          <p:nvPr/>
        </p:nvSpPr>
        <p:spPr>
          <a:xfrm>
            <a:off x="4903000" y="2233378"/>
            <a:ext cx="1632042" cy="219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dashboard</a:t>
            </a:r>
            <a:r>
              <a:rPr lang="de-CH" sz="1200" dirty="0"/>
              <a:t> </a:t>
            </a:r>
            <a:r>
              <a:rPr lang="de-CH" sz="1200" dirty="0" err="1"/>
              <a:t>prototyping</a:t>
            </a:r>
            <a:endParaRPr lang="de-CH" sz="1200" dirty="0"/>
          </a:p>
        </p:txBody>
      </p:sp>
      <p:sp>
        <p:nvSpPr>
          <p:cNvPr id="48" name="Gestreifter Pfeil nach rechts 47"/>
          <p:cNvSpPr/>
          <p:nvPr/>
        </p:nvSpPr>
        <p:spPr>
          <a:xfrm>
            <a:off x="1338604" y="1599222"/>
            <a:ext cx="3168352" cy="503832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 err="1"/>
              <a:t>Initialization</a:t>
            </a:r>
            <a:r>
              <a:rPr lang="de-CH" sz="1600" dirty="0"/>
              <a:t> </a:t>
            </a:r>
            <a:r>
              <a:rPr lang="de-CH" sz="1600" dirty="0" err="1"/>
              <a:t>phase</a:t>
            </a:r>
            <a:endParaRPr lang="de-CH" sz="1600" dirty="0"/>
          </a:p>
        </p:txBody>
      </p:sp>
      <p:sp>
        <p:nvSpPr>
          <p:cNvPr id="49" name="Gestreifter Pfeil nach rechts 48"/>
          <p:cNvSpPr/>
          <p:nvPr/>
        </p:nvSpPr>
        <p:spPr>
          <a:xfrm>
            <a:off x="5384342" y="1602112"/>
            <a:ext cx="5032138" cy="503832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 err="1"/>
              <a:t>Realization</a:t>
            </a:r>
            <a:r>
              <a:rPr lang="de-CH" sz="1600" dirty="0"/>
              <a:t> </a:t>
            </a:r>
            <a:r>
              <a:rPr lang="de-CH" sz="1600" dirty="0" err="1"/>
              <a:t>phase</a:t>
            </a:r>
            <a:endParaRPr lang="de-CH" sz="1600" dirty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899" y="1698884"/>
            <a:ext cx="269674" cy="26967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72" y="3968448"/>
            <a:ext cx="624652" cy="624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feld 51"/>
          <p:cNvSpPr txBox="1"/>
          <p:nvPr/>
        </p:nvSpPr>
        <p:spPr>
          <a:xfrm>
            <a:off x="4740443" y="4725144"/>
            <a:ext cx="2405410" cy="218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feedback</a:t>
            </a:r>
            <a:r>
              <a:rPr lang="de-CH" sz="1200" dirty="0"/>
              <a:t> </a:t>
            </a:r>
            <a:r>
              <a:rPr lang="de-CH" sz="1200" dirty="0" err="1"/>
              <a:t>and</a:t>
            </a:r>
            <a:r>
              <a:rPr lang="de-CH" sz="1200" dirty="0"/>
              <a:t> </a:t>
            </a:r>
            <a:r>
              <a:rPr lang="de-CH" sz="1200" dirty="0" err="1"/>
              <a:t>progress</a:t>
            </a:r>
            <a:r>
              <a:rPr lang="de-CH" sz="1200" dirty="0"/>
              <a:t> </a:t>
            </a:r>
            <a:r>
              <a:rPr lang="de-CH" sz="1200" dirty="0" err="1"/>
              <a:t>discussion</a:t>
            </a:r>
            <a:endParaRPr lang="de-CH" sz="1200" dirty="0"/>
          </a:p>
        </p:txBody>
      </p:sp>
      <p:sp>
        <p:nvSpPr>
          <p:cNvPr id="54" name="Gebogener Pfeil 53"/>
          <p:cNvSpPr/>
          <p:nvPr/>
        </p:nvSpPr>
        <p:spPr>
          <a:xfrm rot="3433484">
            <a:off x="5817960" y="3421292"/>
            <a:ext cx="552334" cy="561958"/>
          </a:xfrm>
          <a:prstGeom prst="circularArrow">
            <a:avLst>
              <a:gd name="adj1" fmla="val 3387"/>
              <a:gd name="adj2" fmla="val 1142322"/>
              <a:gd name="adj3" fmla="val 4825829"/>
              <a:gd name="adj4" fmla="val 9562385"/>
              <a:gd name="adj5" fmla="val 855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Textfeld 55"/>
          <p:cNvSpPr txBox="1"/>
          <p:nvPr/>
        </p:nvSpPr>
        <p:spPr>
          <a:xfrm>
            <a:off x="6451172" y="3520734"/>
            <a:ext cx="967713" cy="4829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0"/>
              </a:spcAft>
            </a:pPr>
            <a:r>
              <a:rPr lang="de-CH" sz="1100" dirty="0"/>
              <a:t>iterative </a:t>
            </a:r>
          </a:p>
          <a:p>
            <a:pPr algn="l">
              <a:spcAft>
                <a:spcPts val="0"/>
              </a:spcAft>
            </a:pPr>
            <a:r>
              <a:rPr lang="de-CH" sz="1100" dirty="0" err="1"/>
              <a:t>workflow</a:t>
            </a:r>
            <a:endParaRPr lang="de-CH" sz="1100" dirty="0"/>
          </a:p>
        </p:txBody>
      </p:sp>
      <p:grpSp>
        <p:nvGrpSpPr>
          <p:cNvPr id="58" name="Gruppieren 57"/>
          <p:cNvGrpSpPr/>
          <p:nvPr/>
        </p:nvGrpSpPr>
        <p:grpSpPr>
          <a:xfrm>
            <a:off x="9821492" y="2608131"/>
            <a:ext cx="1099681" cy="748635"/>
            <a:chOff x="2266286" y="3340263"/>
            <a:chExt cx="1099681" cy="748635"/>
          </a:xfrm>
        </p:grpSpPr>
        <p:sp>
          <p:nvSpPr>
            <p:cNvPr id="59" name="Rechteck 58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60" name="Grafik 5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Grafik 6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63" name="Grafik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4523" y="2512628"/>
            <a:ext cx="453995" cy="453995"/>
          </a:xfrm>
          <a:prstGeom prst="rect">
            <a:avLst/>
          </a:prstGeom>
        </p:spPr>
      </p:pic>
      <p:grpSp>
        <p:nvGrpSpPr>
          <p:cNvPr id="64" name="Gruppieren 63"/>
          <p:cNvGrpSpPr/>
          <p:nvPr/>
        </p:nvGrpSpPr>
        <p:grpSpPr>
          <a:xfrm>
            <a:off x="7735365" y="2608131"/>
            <a:ext cx="1099681" cy="748635"/>
            <a:chOff x="2266286" y="3340263"/>
            <a:chExt cx="1099681" cy="748635"/>
          </a:xfrm>
        </p:grpSpPr>
        <p:sp>
          <p:nvSpPr>
            <p:cNvPr id="65" name="Rechteck 64"/>
            <p:cNvSpPr/>
            <p:nvPr/>
          </p:nvSpPr>
          <p:spPr>
            <a:xfrm>
              <a:off x="2495600" y="3340263"/>
              <a:ext cx="86350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66" name="Grafik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286" y="3529025"/>
              <a:ext cx="326035" cy="3063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7" name="Grafik 6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19" y="3785378"/>
              <a:ext cx="323034" cy="30352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8" name="Grafik 6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406" y="3486105"/>
              <a:ext cx="311561" cy="292740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76" name="Grafik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7006" y="2538476"/>
            <a:ext cx="437038" cy="437038"/>
          </a:xfrm>
          <a:prstGeom prst="rect">
            <a:avLst/>
          </a:prstGeom>
        </p:spPr>
      </p:pic>
      <p:sp>
        <p:nvSpPr>
          <p:cNvPr id="78" name="Textfeld 77"/>
          <p:cNvSpPr txBox="1"/>
          <p:nvPr/>
        </p:nvSpPr>
        <p:spPr>
          <a:xfrm>
            <a:off x="7472694" y="2248210"/>
            <a:ext cx="1632042" cy="219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dashboard</a:t>
            </a:r>
            <a:r>
              <a:rPr lang="de-CH" sz="1200" dirty="0"/>
              <a:t> </a:t>
            </a:r>
            <a:r>
              <a:rPr lang="de-CH" sz="1200" dirty="0" err="1"/>
              <a:t>development</a:t>
            </a:r>
            <a:endParaRPr lang="de-CH" sz="1200" dirty="0"/>
          </a:p>
        </p:txBody>
      </p:sp>
      <p:sp>
        <p:nvSpPr>
          <p:cNvPr id="80" name="Textfeld 79"/>
          <p:cNvSpPr txBox="1"/>
          <p:nvPr/>
        </p:nvSpPr>
        <p:spPr>
          <a:xfrm>
            <a:off x="9684526" y="2245919"/>
            <a:ext cx="1632042" cy="2191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finalizing</a:t>
            </a:r>
            <a:r>
              <a:rPr lang="de-CH" sz="1200" dirty="0"/>
              <a:t> </a:t>
            </a:r>
            <a:r>
              <a:rPr lang="de-CH" sz="1200" dirty="0" err="1"/>
              <a:t>dashboard</a:t>
            </a:r>
            <a:endParaRPr lang="de-CH" sz="1200" dirty="0"/>
          </a:p>
        </p:txBody>
      </p:sp>
      <p:pic>
        <p:nvPicPr>
          <p:cNvPr id="82" name="Grafik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822" y="3976306"/>
            <a:ext cx="624652" cy="624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Textfeld 88"/>
          <p:cNvSpPr txBox="1"/>
          <p:nvPr/>
        </p:nvSpPr>
        <p:spPr>
          <a:xfrm>
            <a:off x="9279853" y="4742498"/>
            <a:ext cx="2405410" cy="218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1200" dirty="0" err="1"/>
              <a:t>presenting</a:t>
            </a:r>
            <a:r>
              <a:rPr lang="de-CH" sz="1200" dirty="0"/>
              <a:t> </a:t>
            </a:r>
            <a:r>
              <a:rPr lang="de-CH" sz="1200" dirty="0" err="1"/>
              <a:t>dashboard</a:t>
            </a:r>
            <a:r>
              <a:rPr lang="de-CH" sz="1200" dirty="0"/>
              <a:t> </a:t>
            </a:r>
            <a:r>
              <a:rPr lang="de-CH" sz="1200" dirty="0" err="1"/>
              <a:t>to</a:t>
            </a:r>
            <a:r>
              <a:rPr lang="de-CH" sz="1200" dirty="0"/>
              <a:t> </a:t>
            </a:r>
            <a:r>
              <a:rPr lang="de-CH" sz="1200" dirty="0" smtClean="0"/>
              <a:t>end </a:t>
            </a:r>
            <a:r>
              <a:rPr lang="de-CH" sz="1200" dirty="0" err="1"/>
              <a:t>user</a:t>
            </a:r>
            <a:endParaRPr lang="de-CH" sz="1200" dirty="0"/>
          </a:p>
        </p:txBody>
      </p:sp>
      <p:sp>
        <p:nvSpPr>
          <p:cNvPr id="8" name="Flussdiagramm: Verzögerung 7"/>
          <p:cNvSpPr/>
          <p:nvPr/>
        </p:nvSpPr>
        <p:spPr>
          <a:xfrm rot="12289560">
            <a:off x="9939863" y="3877742"/>
            <a:ext cx="313100" cy="395281"/>
          </a:xfrm>
          <a:prstGeom prst="flowChartDelay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4028" y="3939449"/>
            <a:ext cx="288720" cy="28872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2" y="3787932"/>
            <a:ext cx="1215752" cy="648072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89" y="3359416"/>
            <a:ext cx="1317764" cy="766178"/>
          </a:xfrm>
          <a:prstGeom prst="rect">
            <a:avLst/>
          </a:prstGeom>
        </p:spPr>
      </p:pic>
      <p:sp>
        <p:nvSpPr>
          <p:cNvPr id="7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1110028" y="5194016"/>
            <a:ext cx="5696876" cy="10561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r>
              <a:rPr lang="de-CH" dirty="0"/>
              <a:t>User </a:t>
            </a:r>
            <a:r>
              <a:rPr lang="de-CH" dirty="0" err="1"/>
              <a:t>feedback</a:t>
            </a:r>
            <a:r>
              <a:rPr lang="de-CH" dirty="0"/>
              <a:t> on </a:t>
            </a:r>
            <a:r>
              <a:rPr lang="de-CH" dirty="0" err="1"/>
              <a:t>custom-tailored</a:t>
            </a:r>
            <a:r>
              <a:rPr lang="de-CH" dirty="0"/>
              <a:t> </a:t>
            </a:r>
            <a:r>
              <a:rPr lang="de-CH" dirty="0" err="1"/>
              <a:t>dashboards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59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Analysing</a:t>
            </a:r>
            <a:r>
              <a:rPr lang="de-CH" dirty="0"/>
              <a:t> </a:t>
            </a:r>
            <a:r>
              <a:rPr lang="de-CH" dirty="0" err="1"/>
              <a:t>vehicle</a:t>
            </a:r>
            <a:r>
              <a:rPr lang="de-CH" dirty="0"/>
              <a:t> </a:t>
            </a:r>
            <a:r>
              <a:rPr lang="de-CH" dirty="0" err="1"/>
              <a:t>occupancy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6816592" y="2492896"/>
            <a:ext cx="4896032" cy="3312592"/>
          </a:xfrm>
        </p:spPr>
        <p:txBody>
          <a:bodyPr/>
          <a:lstStyle/>
          <a:p>
            <a:r>
              <a:rPr lang="de-CH" dirty="0" smtClean="0"/>
              <a:t>R </a:t>
            </a:r>
            <a:r>
              <a:rPr lang="de-CH" dirty="0" err="1" smtClean="0"/>
              <a:t>package</a:t>
            </a:r>
            <a:r>
              <a:rPr lang="de-CH" dirty="0" smtClean="0"/>
              <a:t> </a:t>
            </a:r>
            <a:r>
              <a:rPr lang="de-CH" dirty="0" err="1" smtClean="0"/>
              <a:t>catmaply</a:t>
            </a:r>
            <a:endParaRPr lang="de-CH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4" name="Rechteck 33"/>
          <p:cNvSpPr/>
          <p:nvPr/>
        </p:nvSpPr>
        <p:spPr>
          <a:xfrm>
            <a:off x="263352" y="6165304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6096001" cy="354435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32104" y="3573016"/>
            <a:ext cx="4752528" cy="1512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CH" sz="1400" dirty="0">
                <a:solidFill>
                  <a:schemeClr val="bg1"/>
                </a:solidFill>
              </a:rPr>
              <a:t>The </a:t>
            </a:r>
            <a:r>
              <a:rPr lang="de-CH" sz="1400" dirty="0" err="1">
                <a:solidFill>
                  <a:schemeClr val="bg1"/>
                </a:solidFill>
              </a:rPr>
              <a:t>externally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commissioned</a:t>
            </a:r>
            <a:r>
              <a:rPr lang="de-CH" sz="1400" dirty="0">
                <a:solidFill>
                  <a:schemeClr val="bg1"/>
                </a:solidFill>
              </a:rPr>
              <a:t> open </a:t>
            </a:r>
            <a:r>
              <a:rPr lang="de-CH" sz="1400" dirty="0" err="1">
                <a:solidFill>
                  <a:schemeClr val="bg1"/>
                </a:solidFill>
              </a:rPr>
              <a:t>source</a:t>
            </a:r>
            <a:r>
              <a:rPr lang="de-CH" sz="1400" dirty="0">
                <a:solidFill>
                  <a:schemeClr val="bg1"/>
                </a:solidFill>
              </a:rPr>
              <a:t> CRAN </a:t>
            </a:r>
            <a:r>
              <a:rPr lang="de-CH" sz="1400" dirty="0" err="1">
                <a:solidFill>
                  <a:schemeClr val="bg1"/>
                </a:solidFill>
              </a:rPr>
              <a:t>package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</a:p>
          <a:p>
            <a:r>
              <a:rPr lang="de-CH" sz="1400" i="1" dirty="0" err="1">
                <a:solidFill>
                  <a:schemeClr val="bg1"/>
                </a:solidFill>
              </a:rPr>
              <a:t>catmaply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is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based</a:t>
            </a:r>
            <a:r>
              <a:rPr lang="de-CH" sz="1400" dirty="0">
                <a:solidFill>
                  <a:schemeClr val="bg1"/>
                </a:solidFill>
              </a:rPr>
              <a:t> on </a:t>
            </a:r>
            <a:r>
              <a:rPr lang="de-CH" sz="1400" dirty="0" err="1">
                <a:solidFill>
                  <a:schemeClr val="bg1"/>
                </a:solidFill>
              </a:rPr>
              <a:t>Plotly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and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used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for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advanced</a:t>
            </a:r>
            <a:r>
              <a:rPr lang="de-CH" sz="1400" dirty="0">
                <a:solidFill>
                  <a:schemeClr val="bg1"/>
                </a:solidFill>
              </a:rPr>
              <a:t> but </a:t>
            </a:r>
          </a:p>
          <a:p>
            <a:r>
              <a:rPr lang="de-CH" sz="1400" dirty="0" err="1">
                <a:solidFill>
                  <a:schemeClr val="bg1"/>
                </a:solidFill>
              </a:rPr>
              <a:t>comprehensible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visualizations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of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the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vehicle</a:t>
            </a:r>
            <a:r>
              <a:rPr lang="de-CH" sz="1400" dirty="0">
                <a:solidFill>
                  <a:schemeClr val="bg1"/>
                </a:solidFill>
              </a:rPr>
              <a:t> </a:t>
            </a:r>
            <a:r>
              <a:rPr lang="de-CH" sz="1400" dirty="0" err="1">
                <a:solidFill>
                  <a:schemeClr val="bg1"/>
                </a:solidFill>
              </a:rPr>
              <a:t>occupancy</a:t>
            </a:r>
            <a:r>
              <a:rPr lang="de-CH" sz="1400" dirty="0">
                <a:solidFill>
                  <a:schemeClr val="bg1"/>
                </a:solidFill>
              </a:rPr>
              <a:t>.</a:t>
            </a:r>
          </a:p>
          <a:p>
            <a:r>
              <a:rPr lang="de-CH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/>
          <p:cNvSpPr/>
          <p:nvPr/>
        </p:nvSpPr>
        <p:spPr>
          <a:xfrm>
            <a:off x="7752184" y="6453336"/>
            <a:ext cx="6096000" cy="274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050" dirty="0">
                <a:solidFill>
                  <a:schemeClr val="bg1"/>
                </a:solidFill>
                <a:ea typeface="+mn-lt"/>
                <a:cs typeface="+mn-lt"/>
                <a:hlinkClick r:id="rId3"/>
              </a:rPr>
              <a:t>https://github.com/VerkehrsbetriebeZuerich/catmaply</a:t>
            </a:r>
            <a:endParaRPr lang="de-CH" sz="12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8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solved</a:t>
            </a:r>
            <a:r>
              <a:rPr lang="de-CH" dirty="0" smtClean="0"/>
              <a:t>? Not </a:t>
            </a:r>
            <a:r>
              <a:rPr lang="de-CH" dirty="0" err="1" smtClean="0"/>
              <a:t>quite</a:t>
            </a:r>
            <a:r>
              <a:rPr lang="de-CH" dirty="0" smtClean="0"/>
              <a:t>..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50CCB-7844-4799-8394-8D148654EAAC}" type="slidenum">
              <a:rPr lang="de-CH" smtClean="0"/>
              <a:t>9</a:t>
            </a:fld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4" y="3632661"/>
            <a:ext cx="1872207" cy="1872207"/>
          </a:xfrm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 rot="342694">
            <a:off x="6189451" y="1295634"/>
            <a:ext cx="3536731" cy="2054454"/>
          </a:xfrm>
          <a:prstGeom prst="cloudCallout">
            <a:avLst>
              <a:gd name="adj1" fmla="val -26968"/>
              <a:gd name="adj2" fmla="val 80824"/>
            </a:avLst>
          </a:prstGeom>
          <a:noFill/>
          <a:ln w="28575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07" y="1906199"/>
            <a:ext cx="457955" cy="45795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1761803"/>
            <a:ext cx="1029195" cy="102919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8040216" y="1628800"/>
            <a:ext cx="878246" cy="8683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CH" sz="6000" dirty="0" smtClean="0">
                <a:solidFill>
                  <a:srgbClr val="FF0000"/>
                </a:solidFill>
              </a:rPr>
              <a:t>???</a:t>
            </a:r>
            <a:endParaRPr lang="de-CH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BZ-Powerpoint-16-9-v1-01">
  <a:themeElements>
    <a:clrScheme name="VBZ-Colors v2-01">
      <a:dk1>
        <a:sysClr val="windowText" lastClr="000000"/>
      </a:dk1>
      <a:lt1>
        <a:sysClr val="window" lastClr="FFFFFF"/>
      </a:lt1>
      <a:dk2>
        <a:srgbClr val="009DE0"/>
      </a:dk2>
      <a:lt2>
        <a:srgbClr val="FFFFFF"/>
      </a:lt2>
      <a:accent1>
        <a:srgbClr val="009DE0"/>
      </a:accent1>
      <a:accent2>
        <a:srgbClr val="E20A16"/>
      </a:accent2>
      <a:accent3>
        <a:srgbClr val="00892F"/>
      </a:accent3>
      <a:accent4>
        <a:srgbClr val="11296F"/>
      </a:accent4>
      <a:accent5>
        <a:srgbClr val="734522"/>
      </a:accent5>
      <a:accent6>
        <a:srgbClr val="CA7D3C"/>
      </a:accent6>
      <a:hlink>
        <a:srgbClr val="000000"/>
      </a:hlink>
      <a:folHlink>
        <a:srgbClr val="000000"/>
      </a:folHlink>
    </a:clrScheme>
    <a:fontScheme name="Arial-Arial">
      <a:maj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BZ-Effect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>
              <a:satMod val="100000"/>
            </a:schemeClr>
          </a:solidFill>
          <a:prstDash val="solid"/>
        </a:ln>
        <a:ln w="0" cap="flat" cmpd="sng" algn="ctr">
          <a:solidFill>
            <a:schemeClr val="phClr">
              <a:satMod val="100000"/>
            </a:schemeClr>
          </a:solidFill>
          <a:prstDash val="solid"/>
        </a:ln>
        <a:ln w="19050" cap="flat" cmpd="sng" algn="ctr">
          <a:solidFill>
            <a:schemeClr val="phClr">
              <a:satMod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/>
        </a:defPPr>
      </a:lstStyle>
    </a:txDef>
  </a:objectDefaults>
  <a:extraClrSchemeLst>
    <a:extraClrScheme>
      <a:clrScheme name="VBZ-Colors v2-01">
        <a:dk1>
          <a:sysClr val="windowText" lastClr="000000"/>
        </a:dk1>
        <a:lt1>
          <a:sysClr val="window" lastClr="FFFFFF"/>
        </a:lt1>
        <a:dk2>
          <a:srgbClr val="009DE0"/>
        </a:dk2>
        <a:lt2>
          <a:srgbClr val="FFFFFF"/>
        </a:lt2>
        <a:accent1>
          <a:srgbClr val="009DE0"/>
        </a:accent1>
        <a:accent2>
          <a:srgbClr val="E20A16"/>
        </a:accent2>
        <a:accent3>
          <a:srgbClr val="00892F"/>
        </a:accent3>
        <a:accent4>
          <a:srgbClr val="11296F"/>
        </a:accent4>
        <a:accent5>
          <a:srgbClr val="734522"/>
        </a:accent5>
        <a:accent6>
          <a:srgbClr val="CA7D3C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Linien 2 / 15 / 304 / 743">
      <a:srgbClr val="E20A16"/>
    </a:custClr>
    <a:custClr name="Linien 3 / 11 /302 / 760">
      <a:srgbClr val="00892F"/>
    </a:custClr>
    <a:custClr name="Linien 4 / 9 / 303 / 751">
      <a:srgbClr val="11296F"/>
    </a:custClr>
    <a:custClr name="Linien 5 / 305 / 754">
      <a:srgbClr val="734522"/>
    </a:custClr>
    <a:custClr name="Linien 6 / 307">
      <a:srgbClr val="CA7D3C"/>
    </a:custClr>
    <a:custClr name="Linien 7">
      <a:srgbClr val="000000"/>
    </a:custClr>
    <a:custClr name="Linien 8 / 301 / 752">
      <a:srgbClr val="8AB51F"/>
    </a:custClr>
    <a:custClr name="Linien 10 / 308 / 748">
      <a:srgbClr val="FF2472"/>
    </a:custClr>
    <a:custClr name="Linien 12">
      <a:srgbClr val="5EB3DB"/>
    </a:custClr>
    <a:custClr name="Linien 13 / 306 / 796">
      <a:srgbClr val="FFC100"/>
    </a:custClr>
    <a:custClr name="Linien 14 / 309 / 787">
      <a:srgbClr val="008DC5"/>
    </a:custClr>
    <a:custClr name="Linien 16">
      <a:srgbClr val="103752"/>
    </a:custClr>
    <a:custClr name="Linien 17">
      <a:srgbClr val="8E224D"/>
    </a:custClr>
    <a:custClr name="Linien 31">
      <a:srgbClr val="A5A2C6"/>
    </a:custClr>
    <a:custClr name="Linien 32">
      <a:srgbClr val="CCB2D1"/>
    </a:custClr>
    <a:custClr name="Linien 33">
      <a:srgbClr val="DAD69C"/>
    </a:custClr>
    <a:custClr name="Linien 46">
      <a:srgbClr val="C1D59F"/>
    </a:custClr>
    <a:custClr name="Linien 62">
      <a:srgbClr val="CAC0B6"/>
    </a:custClr>
    <a:custClr name="Linien 72">
      <a:srgbClr val="C6A693"/>
    </a:custClr>
    <a:custClr name="Linien 80">
      <a:srgbClr val="CBCFB3"/>
    </a:custClr>
    <a:custClr name="Alle anderen Linien">
      <a:srgbClr val="FFFFFF"/>
    </a:custClr>
  </a:custClrLst>
  <a:extLst>
    <a:ext uri="{05A4C25C-085E-4340-85A3-A5531E510DB2}">
      <thm15:themeFamily xmlns:thm15="http://schemas.microsoft.com/office/thememl/2012/main" name="VBZ-Template-16-9-v1-01.pptx" id="{CE9A931B-BFCC-4647-AD04-7B690032EC92}" vid="{9484900A-EC9E-4E02-BDD5-37ABFD1925C4}"/>
    </a:ext>
  </a:extLst>
</a:theme>
</file>

<file path=ppt/theme/theme2.xml><?xml version="1.0" encoding="utf-8"?>
<a:theme xmlns:a="http://schemas.openxmlformats.org/drawingml/2006/main" name="Office">
  <a:themeElements>
    <a:clrScheme name="VBZ-Colors v2-01">
      <a:dk1>
        <a:sysClr val="windowText" lastClr="000000"/>
      </a:dk1>
      <a:lt1>
        <a:sysClr val="window" lastClr="FFFFFF"/>
      </a:lt1>
      <a:dk2>
        <a:srgbClr val="009DE0"/>
      </a:dk2>
      <a:lt2>
        <a:srgbClr val="FFFFFF"/>
      </a:lt2>
      <a:accent1>
        <a:srgbClr val="009DE0"/>
      </a:accent1>
      <a:accent2>
        <a:srgbClr val="E20A16"/>
      </a:accent2>
      <a:accent3>
        <a:srgbClr val="00892F"/>
      </a:accent3>
      <a:accent4>
        <a:srgbClr val="11296F"/>
      </a:accent4>
      <a:accent5>
        <a:srgbClr val="734522"/>
      </a:accent5>
      <a:accent6>
        <a:srgbClr val="CA7D3C"/>
      </a:accent6>
      <a:hlink>
        <a:srgbClr val="000000"/>
      </a:hlink>
      <a:folHlink>
        <a:srgbClr val="000000"/>
      </a:folHlink>
    </a:clrScheme>
    <a:fontScheme name="Arial-Arial">
      <a:maj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BZ-Effect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>
              <a:satMod val="100000"/>
            </a:schemeClr>
          </a:solidFill>
          <a:prstDash val="solid"/>
        </a:ln>
        <a:ln w="0" cap="flat" cmpd="sng" algn="ctr">
          <a:solidFill>
            <a:schemeClr val="phClr">
              <a:satMod val="100000"/>
            </a:schemeClr>
          </a:solidFill>
          <a:prstDash val="solid"/>
        </a:ln>
        <a:ln w="19050" cap="flat" cmpd="sng" algn="ctr">
          <a:solidFill>
            <a:schemeClr val="phClr">
              <a:satMod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VBZ-Colors v2-01">
      <a:dk1>
        <a:sysClr val="windowText" lastClr="000000"/>
      </a:dk1>
      <a:lt1>
        <a:sysClr val="window" lastClr="FFFFFF"/>
      </a:lt1>
      <a:dk2>
        <a:srgbClr val="009DE0"/>
      </a:dk2>
      <a:lt2>
        <a:srgbClr val="FFFFFF"/>
      </a:lt2>
      <a:accent1>
        <a:srgbClr val="009DE0"/>
      </a:accent1>
      <a:accent2>
        <a:srgbClr val="E20A16"/>
      </a:accent2>
      <a:accent3>
        <a:srgbClr val="00892F"/>
      </a:accent3>
      <a:accent4>
        <a:srgbClr val="11296F"/>
      </a:accent4>
      <a:accent5>
        <a:srgbClr val="734522"/>
      </a:accent5>
      <a:accent6>
        <a:srgbClr val="CA7D3C"/>
      </a:accent6>
      <a:hlink>
        <a:srgbClr val="000000"/>
      </a:hlink>
      <a:folHlink>
        <a:srgbClr val="000000"/>
      </a:folHlink>
    </a:clrScheme>
    <a:fontScheme name="Arial-Arial">
      <a:maj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BZ-Effect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>
              <a:satMod val="100000"/>
            </a:schemeClr>
          </a:solidFill>
          <a:prstDash val="solid"/>
        </a:ln>
        <a:ln w="0" cap="flat" cmpd="sng" algn="ctr">
          <a:solidFill>
            <a:schemeClr val="phClr">
              <a:satMod val="100000"/>
            </a:schemeClr>
          </a:solidFill>
          <a:prstDash val="solid"/>
        </a:ln>
        <a:ln w="19050" cap="flat" cmpd="sng" algn="ctr">
          <a:solidFill>
            <a:schemeClr val="phClr">
              <a:satMod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VBZ-Template-16-9-v1-01</Template>
  <TotalTime>0</TotalTime>
  <Words>625</Words>
  <Application>Microsoft Office PowerPoint</Application>
  <PresentationFormat>Breitbild</PresentationFormat>
  <Paragraphs>133</Paragraphs>
  <Slides>21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Symbol</vt:lpstr>
      <vt:lpstr>Wingdings</vt:lpstr>
      <vt:lpstr>VBZ-Powerpoint-16-9-v1-01</vt:lpstr>
      <vt:lpstr>PowerPoint-Präsentation</vt:lpstr>
      <vt:lpstr>Public transport in Zurich</vt:lpstr>
      <vt:lpstr>Analysing vehicle occupancy</vt:lpstr>
      <vt:lpstr>Analysing vehicle occupancy</vt:lpstr>
      <vt:lpstr>Analysing vehicle occupancy</vt:lpstr>
      <vt:lpstr>Dashboard development in collaboration with the users</vt:lpstr>
      <vt:lpstr>Dashboard development in collaboration with the users</vt:lpstr>
      <vt:lpstr>Analysing vehicle occupancy</vt:lpstr>
      <vt:lpstr>Problem solved? Not quite..</vt:lpstr>
      <vt:lpstr>Backend limitations</vt:lpstr>
      <vt:lpstr>Increasing number of end users at VBZ </vt:lpstr>
      <vt:lpstr>Currently restricted access to the Shiny dashboard</vt:lpstr>
      <vt:lpstr>Solution: New Azure &amp; Databricks framework within the City of Zurich</vt:lpstr>
      <vt:lpstr>Data landmap MAD dashboard</vt:lpstr>
      <vt:lpstr>Concluding thoughts and outlook</vt:lpstr>
      <vt:lpstr>PowerPoint-Präsentation</vt:lpstr>
      <vt:lpstr>Appendix</vt:lpstr>
      <vt:lpstr>Design principles: Focus on usability</vt:lpstr>
      <vt:lpstr>Design principles: Generating useful insights</vt:lpstr>
      <vt:lpstr>Depicting differences in passengers distribution along the bus and tram lines with Leaflet</vt:lpstr>
      <vt:lpstr>PowerPoint-Präsentation</vt:lpstr>
    </vt:vector>
  </TitlesOfParts>
  <Company>Stadt Zürich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Reto Hähnlein (vbzrhaehn)</dc:creator>
  <cp:lastModifiedBy>Neuenschwander Yana (VBZ)</cp:lastModifiedBy>
  <cp:revision>507</cp:revision>
  <cp:lastPrinted>2019-10-01T08:40:14Z</cp:lastPrinted>
  <dcterms:created xsi:type="dcterms:W3CDTF">2019-01-07T13:51:15Z</dcterms:created>
  <dcterms:modified xsi:type="dcterms:W3CDTF">2022-12-07T10:30:44Z</dcterms:modified>
</cp:coreProperties>
</file>

<file path=userCustomization/customUI.xml><?xml version="1.0" encoding="utf-8"?>
<mso:customUI xmlns:doc="http://schemas.microsoft.com/office/2006/01/customui/currentDocument" xmlns:mso="http://schemas.microsoft.com/office/2006/01/customui">
  <mso:ribbon>
    <mso:qat>
      <mso:documentControls>
        <mso:separator idQ="doc:sep1" visible="true"/>
        <mso:control idQ="mso:GridSettings" visible="true"/>
        <mso:control idQ="mso:GuidesShowHide" visible="true"/>
        <mso:control idQ="mso:HeaderFooterInsert" visible="true"/>
        <mso:separator idQ="doc:sep2" visible="true"/>
        <mso:control idQ="mso:SlideNewGalleryInsert" visible="true"/>
        <mso:control idQ="mso:SlideLayoutGallery" visible="true"/>
        <mso:separator idQ="doc:sep3" visible="true"/>
        <mso:control idQ="mso:IndentIncrease" visible="true"/>
        <mso:control idQ="mso:IndentDecrease" visible="true"/>
        <mso:separator idQ="doc:sep4" visible="true"/>
      </mso:documentControls>
    </mso:qat>
  </mso:ribbon>
</mso:customUI>
</file>